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  <p:sldMasterId id="2147483693" r:id="rId4"/>
    <p:sldMasterId id="2147483706" r:id="rId5"/>
    <p:sldMasterId id="2147483719" r:id="rId6"/>
    <p:sldMasterId id="2147483732" r:id="rId7"/>
    <p:sldMasterId id="2147483745" r:id="rId8"/>
    <p:sldMasterId id="2147483757" r:id="rId9"/>
    <p:sldMasterId id="2147483770" r:id="rId10"/>
    <p:sldMasterId id="2147483783" r:id="rId11"/>
    <p:sldMasterId id="2147483796" r:id="rId12"/>
    <p:sldMasterId id="2147483809" r:id="rId13"/>
    <p:sldMasterId id="2147483822" r:id="rId14"/>
    <p:sldMasterId id="2147483835" r:id="rId15"/>
  </p:sldMasterIdLst>
  <p:notesMasterIdLst>
    <p:notesMasterId r:id="rId39"/>
  </p:notesMasterIdLst>
  <p:handoutMasterIdLst>
    <p:handoutMasterId r:id="rId40"/>
  </p:handoutMasterIdLst>
  <p:sldIdLst>
    <p:sldId id="301" r:id="rId16"/>
    <p:sldId id="302" r:id="rId17"/>
    <p:sldId id="303" r:id="rId18"/>
    <p:sldId id="310" r:id="rId19"/>
    <p:sldId id="305" r:id="rId20"/>
    <p:sldId id="311" r:id="rId21"/>
    <p:sldId id="307" r:id="rId22"/>
    <p:sldId id="312" r:id="rId23"/>
    <p:sldId id="309" r:id="rId24"/>
    <p:sldId id="313" r:id="rId25"/>
    <p:sldId id="314" r:id="rId26"/>
    <p:sldId id="315" r:id="rId27"/>
    <p:sldId id="327" r:id="rId28"/>
    <p:sldId id="317" r:id="rId29"/>
    <p:sldId id="318" r:id="rId30"/>
    <p:sldId id="319" r:id="rId31"/>
    <p:sldId id="320" r:id="rId32"/>
    <p:sldId id="321" r:id="rId33"/>
    <p:sldId id="323" r:id="rId34"/>
    <p:sldId id="324" r:id="rId35"/>
    <p:sldId id="325" r:id="rId36"/>
    <p:sldId id="326" r:id="rId37"/>
    <p:sldId id="287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360" autoAdjust="0"/>
  </p:normalViewPr>
  <p:slideViewPr>
    <p:cSldViewPr showGuides="1">
      <p:cViewPr varScale="1">
        <p:scale>
          <a:sx n="117" d="100"/>
          <a:sy n="117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pPr/>
              <a:t>2020-02-20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pPr/>
              <a:t>2020-02-20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5848" indent="-28686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7458" indent="-22949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6441" indent="-22949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65424" indent="-22949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24407" indent="-2294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83390" indent="-2294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42373" indent="-2294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01356" indent="-2294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7B130EE-2BA2-483F-A892-3461867DAEC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4615" y="8685788"/>
            <a:ext cx="2971800" cy="4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62" tIns="46381" rIns="92762" bIns="46381"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fld id="{148C71B4-885E-4D34-B9CB-1ED966650A8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fontAlgn="base" latinLnBrk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30588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buFontTx/>
              <a:buChar char="•"/>
            </a:pPr>
            <a:r>
              <a:rPr lang="en-GB" altLang="zh-CN" i="1">
                <a:latin typeface="Tahoma" pitchFamily="34" charset="0"/>
                <a:cs typeface="Tahoma" pitchFamily="34" charset="0"/>
              </a:rPr>
              <a:t>Tells you the health of the quality system </a:t>
            </a:r>
            <a:r>
              <a:rPr lang="en-US" i="1">
                <a:latin typeface="Tahoma" pitchFamily="34" charset="0"/>
                <a:ea typeface="宋体" charset="-122"/>
                <a:cs typeface="Tahoma" pitchFamily="34" charset="0"/>
              </a:rPr>
              <a:t>: </a:t>
            </a:r>
            <a:r>
              <a:rPr lang="en-GB" altLang="zh-CN">
                <a:latin typeface="Tahoma" pitchFamily="34" charset="0"/>
                <a:cs typeface="Tahoma" pitchFamily="34" charset="0"/>
              </a:rPr>
              <a:t>It serves as a benchmark of current performance against which future improvements are compared. An audit will show the existing system and practices. It enables the organisation to </a:t>
            </a:r>
            <a:r>
              <a:rPr lang="en-GB" altLang="zh-CN" sz="2400">
                <a:latin typeface="Tahoma" pitchFamily="34" charset="0"/>
                <a:cs typeface="Tahoma" pitchFamily="34" charset="0"/>
              </a:rPr>
              <a:t>achieve</a:t>
            </a:r>
            <a:r>
              <a:rPr lang="en-GB" altLang="zh-CN">
                <a:latin typeface="Tahoma" pitchFamily="34" charset="0"/>
                <a:cs typeface="Tahoma" pitchFamily="34" charset="0"/>
              </a:rPr>
              <a:t> consistent performance throughout the various departments or sites. </a:t>
            </a:r>
            <a:endParaRPr lang="en-GB" altLang="zh-CN">
              <a:latin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n-GB" altLang="zh-CN" i="1">
                <a:latin typeface="Tahoma" pitchFamily="34" charset="0"/>
                <a:cs typeface="Tahoma" pitchFamily="34" charset="0"/>
              </a:rPr>
              <a:t>Identify root of the problem and plan for corrective and preventive actions (CAPA) with timeline</a:t>
            </a:r>
            <a:r>
              <a:rPr lang="en-US" i="1">
                <a:latin typeface="Tahoma" pitchFamily="34" charset="0"/>
                <a:ea typeface="宋体" charset="-122"/>
                <a:cs typeface="Tahoma" pitchFamily="34" charset="0"/>
              </a:rPr>
              <a:t>: </a:t>
            </a:r>
            <a:r>
              <a:rPr lang="en-GB" altLang="zh-CN">
                <a:latin typeface="Tahoma" pitchFamily="34" charset="0"/>
              </a:rPr>
              <a:t>Avoiding of potentially big problems. Minimise the chances of “if we have known it earlier….”. </a:t>
            </a:r>
            <a:endParaRPr lang="en-GB" altLang="zh-CN">
              <a:latin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n-GB" altLang="zh-CN" i="1">
                <a:latin typeface="Tahoma" pitchFamily="34" charset="0"/>
              </a:rPr>
              <a:t>Better allocation of resources</a:t>
            </a:r>
            <a:r>
              <a:rPr lang="en-US" i="1">
                <a:latin typeface="Tahoma" pitchFamily="34" charset="0"/>
              </a:rPr>
              <a:t>. </a:t>
            </a:r>
            <a:r>
              <a:rPr lang="en-GB" altLang="zh-CN">
                <a:latin typeface="Tahoma" pitchFamily="34" charset="0"/>
              </a:rPr>
              <a:t>Redesignation of job functions and management of resources. </a:t>
            </a:r>
            <a:endParaRPr lang="en-GB" altLang="zh-CN">
              <a:latin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n-GB" altLang="zh-CN" i="1">
                <a:latin typeface="Tahoma" pitchFamily="34" charset="0"/>
              </a:rPr>
              <a:t>Able to avoid potentially big problems (continuous improvement principle)</a:t>
            </a:r>
            <a:r>
              <a:rPr lang="en-US" i="1">
                <a:latin typeface="Tahoma" pitchFamily="34" charset="0"/>
              </a:rPr>
              <a:t>. </a:t>
            </a:r>
            <a:r>
              <a:rPr lang="en-GB" altLang="zh-CN">
                <a:latin typeface="Tahoma" pitchFamily="34" charset="0"/>
              </a:rPr>
              <a:t>Having a structured internal audit program helps to identify, avoid and/or minimise problems. It also serves as a mean for future improvement.</a:t>
            </a:r>
            <a:endParaRPr lang="en-GB" altLang="zh-CN">
              <a:latin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n-GB" altLang="zh-CN" i="1">
                <a:latin typeface="Tahoma" pitchFamily="34" charset="0"/>
              </a:rPr>
              <a:t>Learn what an auditor looks for</a:t>
            </a:r>
            <a:r>
              <a:rPr lang="en-US" i="1">
                <a:latin typeface="Tahoma" pitchFamily="34" charset="0"/>
              </a:rPr>
              <a:t> : </a:t>
            </a:r>
            <a:r>
              <a:rPr lang="en-GB" altLang="zh-CN">
                <a:latin typeface="Tahoma" pitchFamily="34" charset="0"/>
              </a:rPr>
              <a:t>Standard or expectations are communicated during the audit. In addition, ideas and solutions to problems can be shared between the auditors and auitees.  A qualified auditor should be able to explain the rationale behind the requirements. Each audit is an opportunity to learn about the quality system of a company as well as the various approaches in meeting the GMP expectations. </a:t>
            </a:r>
            <a:endParaRPr lang="en-GB" altLang="zh-CN">
              <a:latin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n-US" i="1">
                <a:latin typeface="Tahoma" pitchFamily="34" charset="0"/>
              </a:rPr>
              <a:t>Y</a:t>
            </a:r>
            <a:r>
              <a:rPr lang="en-GB" altLang="zh-CN" i="1">
                <a:latin typeface="Tahoma" pitchFamily="34" charset="0"/>
              </a:rPr>
              <a:t>ou will finally know whether you comply</a:t>
            </a:r>
            <a:r>
              <a:rPr lang="en-US" i="1">
                <a:latin typeface="Tahoma" pitchFamily="34" charset="0"/>
              </a:rPr>
              <a:t>: </a:t>
            </a:r>
            <a:r>
              <a:rPr lang="en-GB" altLang="zh-CN">
                <a:latin typeface="Tahoma" pitchFamily="34" charset="0"/>
              </a:rPr>
              <a:t>Compliance brings many benefits in terms of company’s reputation, productivity and resources management.</a:t>
            </a:r>
            <a:endParaRPr lang="en-GB" altLang="zh-CN">
              <a:latin typeface="Arial Unicode MS" pitchFamily="34" charset="-128"/>
            </a:endParaRPr>
          </a:p>
          <a:p>
            <a:endParaRPr lang="zh-CN" alt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F5ACE-09C7-4C4A-8D18-DDB7616CCA72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F5ACE-09C7-4C4A-8D18-DDB7616CCA72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5" y="8685708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7" tIns="45898" rIns="91797" bIns="45898" anchor="b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fld id="{316213F6-354F-45A8-8E56-E2A249DBEAA7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 latinLnBrk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4"/>
            <a:ext cx="5486400" cy="411443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5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7" tIns="45898" rIns="91797" bIns="45898" anchor="b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fld id="{A5F8D071-49CC-4C66-97B1-C0124659878B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 latinLnBrk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411443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F5ACE-09C7-4C4A-8D18-DDB7616CCA72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F5ACE-09C7-4C4A-8D18-DDB7616CCA72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B05BB-FB17-4003-8F06-A8DD994022AF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4114435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ADD79-7174-4086-9544-399C2812C860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7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=""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=""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1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2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716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78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58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58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73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0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34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389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57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6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2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9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9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6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51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7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60" y="1275607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6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7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71" y="1275607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5253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969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5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34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3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77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51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51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73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241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0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380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57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14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1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989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2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52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4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3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43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0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2943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436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73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22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2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051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44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44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50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678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0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365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57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14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5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61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18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3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30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44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0511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457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38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0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0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75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37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37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50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85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783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352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52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01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8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8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64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8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44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58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8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75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645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546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2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17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6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9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27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27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27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867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428753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337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11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0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6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98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29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32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168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44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85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944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18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82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8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8" y="1221926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101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9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40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658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18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18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27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3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90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4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67" y="1238217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8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8" y="473951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9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49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425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70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6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2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3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71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8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9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2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16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90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6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7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7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5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77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77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909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34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418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70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6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5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40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68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2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3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51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0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0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24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=""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38" y="3939703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=""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=""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=""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=""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=""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=""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=""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=""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=""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=""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=""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=""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=""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=""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=""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=""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=""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=""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=""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=""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=""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=""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=""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=""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=""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=""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=""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=""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=""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=""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=""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=""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=""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=""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=""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=""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=""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=""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=""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=""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=""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6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97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1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1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70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70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73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34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418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70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6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7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32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68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3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2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1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=""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4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=""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=""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=""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=""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=""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=""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=""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=""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=""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=""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=""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=""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=""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=""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=""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=""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=""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=""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=""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=""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=""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=""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=""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=""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=""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=""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=""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=""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=""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=""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=""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=""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=""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=""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=""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=""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=""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=""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=""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=""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=""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02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73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90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1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09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70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70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73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67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34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413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70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6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8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1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67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0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1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1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49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8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949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3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841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55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5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7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70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70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73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2942261"/>
            <a:ext cx="2508736" cy="1895616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1940888"/>
            <a:ext cx="5773084" cy="2888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261845"/>
            <a:ext cx="4847038" cy="119979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3575187"/>
            <a:ext cx="4836456" cy="7806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3" y="3796204"/>
            <a:ext cx="1968535" cy="401243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A35E809-DF9C-4099-A75F-4F88EB8E165D}" type="datetimeFigureOut">
              <a:rPr lang="id-ID" smtClean="0">
                <a:solidFill>
                  <a:srgbClr val="A63212"/>
                </a:solidFill>
              </a:rPr>
              <a:pPr/>
              <a:t>20/02/2020</a:t>
            </a:fld>
            <a:endParaRPr lang="id-ID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5" y="3101509"/>
            <a:ext cx="2085881" cy="626258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d-ID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4132406"/>
            <a:ext cx="738180" cy="319955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837D19-E555-4389-B5DE-45F691B1F204}" type="slidenum">
              <a:rPr lang="id-ID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id-ID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0075"/>
            <a:ext cx="9144000" cy="24765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770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79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79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79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6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2" y="1123495"/>
            <a:ext cx="8041439" cy="1572944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815804"/>
            <a:ext cx="7467601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03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1529334"/>
            <a:ext cx="3657600" cy="2962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529334"/>
            <a:ext cx="3657600" cy="2962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5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528792"/>
            <a:ext cx="3017520" cy="406796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1528792"/>
            <a:ext cx="3014708" cy="406796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9" y="3210801"/>
            <a:ext cx="1288495" cy="541897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6" y="2487677"/>
            <a:ext cx="1288495" cy="541897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057399"/>
            <a:ext cx="3017520" cy="2434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057400"/>
            <a:ext cx="3017520" cy="2434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8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403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60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115311"/>
            <a:ext cx="3008313" cy="144100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626571"/>
            <a:ext cx="4699370" cy="386364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2556316"/>
            <a:ext cx="3008313" cy="1439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2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43412"/>
            <a:ext cx="2781300" cy="614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502290"/>
            <a:ext cx="8041440" cy="539899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445770"/>
            <a:ext cx="4873752" cy="27432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2164"/>
            <a:ext cx="6705600" cy="45234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746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465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2711"/>
            <a:ext cx="1963320" cy="41021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628650"/>
            <a:ext cx="5907840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02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34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407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57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6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2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8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60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5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9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89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0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14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66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93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531D2-4039-477A-B12E-7F1B089E74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09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A935-3C79-488C-B43E-F51FA4846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5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63" y="457200"/>
            <a:ext cx="716216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863" y="1485900"/>
            <a:ext cx="716216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873" y="4686300"/>
            <a:ext cx="190414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634" y="4686300"/>
            <a:ext cx="289652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36" y="4686300"/>
            <a:ext cx="1904144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BA7DA-FB38-4479-8E9C-65C5AF98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428834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DC16-99DE-4C7E-9C7C-C0FE22B078A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2" y="3818398"/>
            <a:ext cx="1827920" cy="12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 userDrawn="1"/>
        </p:nvSpPr>
        <p:spPr bwMode="auto">
          <a:xfrm>
            <a:off x="2330757" y="4781550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60" y="4601767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0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65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55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2E9F-1492-4EEF-9487-31F57BD4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0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834C-9EDE-4C24-A38A-85FB905C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3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ECD2-F8DF-4FC2-B4E9-5CDDE906C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73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9629-A977-44A7-A53E-58DA32DF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94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09E8-1AFF-494E-87F1-00AE3B191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34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13D4-7AB5-4E7B-9EE1-E01CE2FCF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539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3CC5A-0C2E-4553-AA7B-92D34E6BF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4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4.w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4.w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4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4.w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4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4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82" y="2990882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213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31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310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81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1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56" y="2990877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87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07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304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75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1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56" y="2990872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87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07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297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68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4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56" y="2990865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87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083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284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61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4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56" y="2990858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87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082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278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54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4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3" y="2990851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4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00058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265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41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1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82" y="2990894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213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55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323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100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1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82" y="2990891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213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55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323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94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4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82" y="2990891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213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55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323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94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4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82" y="2990888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213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31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317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94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7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327423"/>
            <a:ext cx="8041440" cy="108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8805"/>
            <a:ext cx="7467600" cy="29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latinLnBrk="0"/>
            <a:fld id="{DA35E809-DF9C-4099-A75F-4F88EB8E165D}" type="datetimeFigureOut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latinLnBrk="0"/>
              <a:t>20/02/2020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latinLnBrk="0"/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latinLnBrk="0"/>
            <a:fld id="{0A837D19-E555-4389-B5DE-45F691B1F204}" type="slidenum">
              <a:rPr lang="id-ID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latinLnBrk="0"/>
              <a:t>‹#›</a:t>
            </a:fld>
            <a:endParaRPr lang="id-ID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F7AFA5-54C9-46A9-BA43-FF88AB0E4C8C}" type="slidenum">
              <a:rPr lang="en-US" smtClean="0">
                <a:latin typeface="Arial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82" y="2990885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213" y="1188721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400131"/>
            <a:ext cx="1219591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1448311" y="4808935"/>
            <a:ext cx="2971287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smart partner &amp; solution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87" y="4629151"/>
            <a:ext cx="358108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11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91880" y="2091331"/>
            <a:ext cx="5472608" cy="542078"/>
          </a:xfrm>
        </p:spPr>
        <p:txBody>
          <a:bodyPr/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ndara" pitchFamily="34" charset="0"/>
              </a:rPr>
              <a:t>Urgensi</a:t>
            </a:r>
            <a:r>
              <a:rPr lang="en-US" altLang="ko-KR" sz="4000" dirty="0">
                <a:solidFill>
                  <a:srgbClr val="002060"/>
                </a:solidFill>
                <a:latin typeface="Candara" pitchFamily="34" charset="0"/>
              </a:rPr>
              <a:t> AMI </a:t>
            </a:r>
            <a:r>
              <a:rPr lang="en-US" altLang="ko-KR" sz="4000" dirty="0" err="1">
                <a:solidFill>
                  <a:srgbClr val="002060"/>
                </a:solidFill>
                <a:latin typeface="Candara" pitchFamily="34" charset="0"/>
              </a:rPr>
              <a:t>dalam</a:t>
            </a:r>
            <a:r>
              <a:rPr lang="en-US" altLang="ko-KR" sz="40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altLang="ko-KR" sz="4000" dirty="0" err="1">
                <a:solidFill>
                  <a:srgbClr val="002060"/>
                </a:solidFill>
                <a:latin typeface="Candara" pitchFamily="34" charset="0"/>
              </a:rPr>
              <a:t>Peningkatan</a:t>
            </a:r>
            <a:r>
              <a:rPr lang="en-US" altLang="ko-KR" sz="4000" dirty="0">
                <a:solidFill>
                  <a:srgbClr val="002060"/>
                </a:solidFill>
                <a:latin typeface="Candara" pitchFamily="34" charset="0"/>
              </a:rPr>
              <a:t> SPMI PTM</a:t>
            </a:r>
            <a:endParaRPr lang="ko-KR" altLang="en-US" sz="40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63888" y="3015143"/>
            <a:ext cx="5472608" cy="276687"/>
          </a:xfrm>
        </p:spPr>
        <p:txBody>
          <a:bodyPr/>
          <a:lstStyle/>
          <a:p>
            <a:r>
              <a:rPr lang="en-US" altLang="ko-KR" sz="2000" dirty="0">
                <a:latin typeface="Gill Sans MT" pitchFamily="34" charset="0"/>
              </a:rPr>
              <a:t>Prof. Dr. </a:t>
            </a:r>
            <a:r>
              <a:rPr lang="en-US" altLang="ko-KR" sz="2000" dirty="0" err="1">
                <a:latin typeface="Gill Sans MT" pitchFamily="34" charset="0"/>
              </a:rPr>
              <a:t>Edy</a:t>
            </a:r>
            <a:r>
              <a:rPr lang="en-US" altLang="ko-KR" sz="2000" dirty="0">
                <a:latin typeface="Gill Sans MT" pitchFamily="34" charset="0"/>
              </a:rPr>
              <a:t> </a:t>
            </a:r>
            <a:r>
              <a:rPr lang="en-US" altLang="ko-KR" sz="2000" dirty="0" err="1">
                <a:latin typeface="Gill Sans MT" pitchFamily="34" charset="0"/>
              </a:rPr>
              <a:t>Suandi</a:t>
            </a:r>
            <a:r>
              <a:rPr lang="en-US" altLang="ko-KR" sz="2000" dirty="0">
                <a:latin typeface="Gill Sans MT" pitchFamily="34" charset="0"/>
              </a:rPr>
              <a:t> Hamid, </a:t>
            </a:r>
            <a:r>
              <a:rPr lang="en-US" altLang="ko-KR" sz="2000" dirty="0" err="1">
                <a:latin typeface="Gill Sans MT" pitchFamily="34" charset="0"/>
              </a:rPr>
              <a:t>M.Ec</a:t>
            </a:r>
            <a:r>
              <a:rPr lang="en-US" altLang="ko-KR" sz="2000" dirty="0">
                <a:latin typeface="Gill Sans MT" pitchFamily="34" charset="0"/>
              </a:rPr>
              <a:t>.</a:t>
            </a:r>
            <a:endParaRPr lang="ko-KR" altLang="en-US" sz="2000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437200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>
                <a:solidFill>
                  <a:srgbClr val="0070C0"/>
                </a:solidFill>
                <a:latin typeface="Candara" pitchFamily="34" charset="0"/>
              </a:rPr>
              <a:t>Refreshing </a:t>
            </a:r>
            <a:r>
              <a:rPr lang="en-US" dirty="0" err="1">
                <a:solidFill>
                  <a:srgbClr val="0070C0"/>
                </a:solidFill>
                <a:latin typeface="Candara" pitchFamily="34" charset="0"/>
              </a:rPr>
              <a:t>dan</a:t>
            </a:r>
            <a:r>
              <a:rPr 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ndara" pitchFamily="34" charset="0"/>
              </a:rPr>
              <a:t>Konsolidasi</a:t>
            </a:r>
            <a:r>
              <a:rPr lang="en-US" dirty="0">
                <a:solidFill>
                  <a:srgbClr val="0070C0"/>
                </a:solidFill>
                <a:latin typeface="Candara" pitchFamily="34" charset="0"/>
              </a:rPr>
              <a:t> Auditor </a:t>
            </a:r>
            <a:r>
              <a:rPr lang="en-US" dirty="0" err="1">
                <a:solidFill>
                  <a:srgbClr val="0070C0"/>
                </a:solidFill>
                <a:latin typeface="Candara" pitchFamily="34" charset="0"/>
              </a:rPr>
              <a:t>Mutu</a:t>
            </a:r>
            <a:r>
              <a:rPr lang="en-US" dirty="0">
                <a:solidFill>
                  <a:srgbClr val="0070C0"/>
                </a:solidFill>
                <a:latin typeface="Candara" pitchFamily="34" charset="0"/>
              </a:rPr>
              <a:t> Internal PTM</a:t>
            </a:r>
          </a:p>
          <a:p>
            <a:pPr latinLnBrk="0"/>
            <a:r>
              <a:rPr lang="en-US" dirty="0">
                <a:solidFill>
                  <a:prstClr val="black"/>
                </a:solidFill>
                <a:latin typeface="Candara" pitchFamily="34" charset="0"/>
              </a:rPr>
              <a:t>                                         </a:t>
            </a:r>
          </a:p>
        </p:txBody>
      </p:sp>
      <p:pic>
        <p:nvPicPr>
          <p:cNvPr id="5" name="Picture 2" descr="C:\Users\asus\Downloads\Logo Majelis Dik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" y="5"/>
            <a:ext cx="1154145" cy="789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23478"/>
            <a:ext cx="59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id-ID" sz="2000" kern="0" dirty="0">
                <a:solidFill>
                  <a:srgbClr val="0070C0"/>
                </a:solidFill>
                <a:latin typeface="Gill Sans MT" pitchFamily="34" charset="0"/>
              </a:rPr>
              <a:t>Majelis Diktilitbang PP Muhammadiyah</a:t>
            </a:r>
          </a:p>
        </p:txBody>
      </p:sp>
    </p:spTree>
    <p:extLst>
      <p:ext uri="{BB962C8B-B14F-4D97-AF65-F5344CB8AC3E}">
        <p14:creationId xmlns:p14="http://schemas.microsoft.com/office/powerpoint/2010/main" val="136833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96281" y="1059584"/>
            <a:ext cx="8447719" cy="34111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fontAlgn="base" latinLnBrk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%"/>
            </a:pPr>
            <a:r>
              <a:rPr lang="en-US" sz="4000" b="1" dirty="0">
                <a:solidFill>
                  <a:srgbClr val="FF0000"/>
                </a:solidFill>
                <a:latin typeface="Gill Sans MT" pitchFamily="34" charset="0"/>
              </a:rPr>
              <a:t> W a t c h d o g  (1940s)</a:t>
            </a:r>
          </a:p>
          <a:p>
            <a:pPr marL="342900" indent="-342900" fontAlgn="base" latinLnBrk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%"/>
            </a:pPr>
            <a:r>
              <a:rPr lang="en-US" sz="4000" b="1" dirty="0">
                <a:solidFill>
                  <a:srgbClr val="FF0000"/>
                </a:solidFill>
                <a:latin typeface="Gill Sans MT" pitchFamily="34" charset="0"/>
              </a:rPr>
              <a:t> C o n s u l t a n t  (1970s)</a:t>
            </a:r>
          </a:p>
          <a:p>
            <a:pPr marL="342900" indent="-342900" fontAlgn="base" latinLnBrk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%"/>
            </a:pPr>
            <a:r>
              <a:rPr lang="en-US" sz="4000" b="1" dirty="0">
                <a:solidFill>
                  <a:srgbClr val="FF0000"/>
                </a:solidFill>
                <a:latin typeface="Gill Sans MT" pitchFamily="34" charset="0"/>
              </a:rPr>
              <a:t> C a t a l y s t  (1990s)</a:t>
            </a:r>
          </a:p>
          <a:p>
            <a:pPr marL="342900" indent="-342900" fontAlgn="base" latinLnBrk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%"/>
            </a:pPr>
            <a:r>
              <a:rPr lang="en-US" sz="4000" b="1" dirty="0">
                <a:solidFill>
                  <a:srgbClr val="FF0000"/>
                </a:solidFill>
                <a:latin typeface="Gill Sans MT" pitchFamily="34" charset="0"/>
              </a:rPr>
              <a:t> Quality Improvement (2000s)</a:t>
            </a:r>
          </a:p>
        </p:txBody>
      </p:sp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124310" y="400051"/>
            <a:ext cx="6905182" cy="6000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Transformasi</a:t>
            </a:r>
            <a:r>
              <a:rPr lang="en-US" sz="3200" b="1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Peranan</a:t>
            </a:r>
            <a:r>
              <a:rPr lang="en-US" sz="3200" b="1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 Auditor Interna</a:t>
            </a:r>
            <a:r>
              <a:rPr lang="en-US" sz="3200" b="1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2F2B20"/>
                </a:solidFill>
                <a:latin typeface="Arial"/>
                <a:cs typeface="Arial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8525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1481"/>
            <a:ext cx="8307000" cy="1134126"/>
          </a:xfrm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  <a:latin typeface="Candara" pitchFamily="34" charset="0"/>
              </a:rPr>
              <a:t>Evolution &amp; Roles of Internal Auditor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2" y="1125131"/>
          <a:ext cx="7858180" cy="341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934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>
                          <a:latin typeface="Gill Sans MT" pitchFamily="34" charset="0"/>
                        </a:rPr>
                        <a:t>Masa Lalu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>
                          <a:latin typeface="Gill Sans MT" pitchFamily="34" charset="0"/>
                        </a:rPr>
                        <a:t>Masa Kini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510">
                <a:tc>
                  <a:txBody>
                    <a:bodyPr/>
                    <a:lstStyle/>
                    <a:p>
                      <a:pPr marL="84429">
                        <a:lnSpc>
                          <a:spcPct val="95825"/>
                        </a:lnSpc>
                        <a:spcBef>
                          <a:spcPts val="415"/>
                        </a:spcBef>
                      </a:pP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Fault 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f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in</a:t>
                      </a:r>
                      <a:r>
                        <a:rPr lang="id-ID" sz="1800" spc="4" dirty="0">
                          <a:latin typeface="Gill Sans MT" pitchFamily="34" charset="0"/>
                          <a:cs typeface="Times New Roman"/>
                        </a:rPr>
                        <a:t>d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ing</a:t>
                      </a:r>
                      <a:endParaRPr lang="id-ID" sz="1800" dirty="0">
                        <a:latin typeface="Gill Sans MT" pitchFamily="34" charset="0"/>
                        <a:cs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4138" indent="-84138">
                        <a:lnSpc>
                          <a:spcPct val="95825"/>
                        </a:lnSpc>
                        <a:spcBef>
                          <a:spcPts val="415"/>
                        </a:spcBef>
                      </a:pPr>
                      <a:r>
                        <a:rPr lang="id-ID" sz="1800" spc="0">
                          <a:latin typeface="Gill Sans MT" pitchFamily="34" charset="0"/>
                          <a:cs typeface="Times New Roman"/>
                        </a:rPr>
                        <a:t>Prevention</a:t>
                      </a:r>
                      <a:endParaRPr lang="id-ID" sz="1800" dirty="0">
                        <a:latin typeface="Gill Sans MT" pitchFamily="34" charset="0"/>
                        <a:cs typeface="Times New Roman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id-ID" sz="1800" spc="-200" dirty="0">
                          <a:latin typeface="Gill Sans MT" pitchFamily="34" charset="0"/>
                          <a:cs typeface="Times New Roman"/>
                        </a:rPr>
                        <a:t>W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t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ch</a:t>
                      </a:r>
                      <a:r>
                        <a:rPr lang="id-ID" sz="1800" spc="4" dirty="0">
                          <a:latin typeface="Gill Sans MT" pitchFamily="34" charset="0"/>
                          <a:cs typeface="Times New Roman"/>
                        </a:rPr>
                        <a:t>d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og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B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u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s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i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ness</a:t>
                      </a:r>
                      <a:r>
                        <a:rPr lang="id-ID" sz="1800" spc="-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Par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t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ner</a:t>
                      </a:r>
                      <a:endParaRPr lang="id-ID" sz="1800" dirty="0">
                        <a:latin typeface="Gill Sans MT" pitchFamily="34" charset="0"/>
                        <a:cs typeface="Times New Roman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id-ID" sz="1800" spc="-15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Arro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g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ant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H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u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mble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Proce</a:t>
                      </a:r>
                      <a:r>
                        <a:rPr lang="id-ID" sz="1800" spc="-14" dirty="0">
                          <a:latin typeface="Gill Sans MT" pitchFamily="34" charset="0"/>
                          <a:cs typeface="Times New Roman"/>
                        </a:rPr>
                        <a:t>s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s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Ri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s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k Ba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s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ed</a:t>
                      </a:r>
                      <a:r>
                        <a:rPr lang="id-ID" sz="1800" spc="-14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u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dit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C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o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st</a:t>
                      </a:r>
                      <a:r>
                        <a:rPr lang="id-ID" sz="1800" spc="-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c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e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nter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d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d</a:t>
                      </a:r>
                      <a:r>
                        <a:rPr lang="id-ID" sz="1800" spc="-6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-284" dirty="0">
                          <a:latin typeface="Gill Sans MT" pitchFamily="34" charset="0"/>
                          <a:cs typeface="Times New Roman"/>
                        </a:rPr>
                        <a:t>V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l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ue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U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n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derqua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l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if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i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ed</a:t>
                      </a:r>
                      <a:r>
                        <a:rPr lang="id-ID" sz="1800" spc="-19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person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Hi</a:t>
                      </a:r>
                      <a:r>
                        <a:rPr lang="id-ID" sz="1800" spc="4" dirty="0">
                          <a:latin typeface="Gill Sans MT" pitchFamily="34" charset="0"/>
                          <a:cs typeface="Times New Roman"/>
                        </a:rPr>
                        <a:t>g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h</a:t>
                      </a:r>
                      <a:r>
                        <a:rPr lang="id-ID" sz="1800" spc="-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Cal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i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ber</a:t>
                      </a:r>
                      <a:r>
                        <a:rPr lang="id-ID" sz="1800" spc="-1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Per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s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on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0082">
                <a:tc>
                  <a:txBody>
                    <a:bodyPr/>
                    <a:lstStyle/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Fina</a:t>
                      </a:r>
                      <a:r>
                        <a:rPr lang="id-ID" sz="1800" spc="4" dirty="0">
                          <a:latin typeface="Gill Sans MT" pitchFamily="34" charset="0"/>
                          <a:cs typeface="Times New Roman"/>
                        </a:rPr>
                        <a:t>n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c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i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al</a:t>
                      </a:r>
                      <a:r>
                        <a:rPr lang="id-ID" sz="1800" spc="-4" dirty="0">
                          <a:latin typeface="Gill Sans MT" pitchFamily="34" charset="0"/>
                          <a:cs typeface="Times New Roman"/>
                        </a:rPr>
                        <a:t> 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&amp; o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p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er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a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t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i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o</a:t>
                      </a:r>
                      <a:r>
                        <a:rPr lang="id-ID" sz="1800" spc="9" dirty="0">
                          <a:latin typeface="Gill Sans MT" pitchFamily="34" charset="0"/>
                          <a:cs typeface="Times New Roman"/>
                        </a:rPr>
                        <a:t>n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al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Stra</a:t>
                      </a:r>
                      <a:r>
                        <a:rPr lang="id-ID" sz="1800" spc="-9" dirty="0">
                          <a:latin typeface="Gill Sans MT" pitchFamily="34" charset="0"/>
                          <a:cs typeface="Times New Roman"/>
                        </a:rPr>
                        <a:t>t</a:t>
                      </a:r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egic</a:t>
                      </a:r>
                      <a:endParaRPr lang="id-ID" sz="1800" dirty="0">
                        <a:latin typeface="Gill Sans MT" pitchFamily="34" charset="0"/>
                      </a:endParaRPr>
                    </a:p>
                    <a:p>
                      <a:r>
                        <a:rPr lang="id-ID" sz="1800" spc="0" dirty="0">
                          <a:latin typeface="Gill Sans MT" pitchFamily="34" charset="0"/>
                          <a:cs typeface="Times New Roman"/>
                        </a:rPr>
                        <a:t>Culture</a:t>
                      </a:r>
                      <a:endParaRPr lang="id-ID" sz="18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57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240" y="171451"/>
            <a:ext cx="7395168" cy="661988"/>
          </a:xfrm>
          <a:noFill/>
          <a:ln/>
        </p:spPr>
        <p:txBody>
          <a:bodyPr/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Internal Auditor Evolution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0116" name="Freeform 4"/>
          <p:cNvSpPr>
            <a:spLocks noEditPoints="1"/>
          </p:cNvSpPr>
          <p:nvPr/>
        </p:nvSpPr>
        <p:spPr bwMode="gray">
          <a:xfrm>
            <a:off x="1219591" y="1428750"/>
            <a:ext cx="5942574" cy="302895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69" name="Oval 34"/>
          <p:cNvSpPr>
            <a:spLocks noChangeArrowheads="1"/>
          </p:cNvSpPr>
          <p:nvPr/>
        </p:nvSpPr>
        <p:spPr bwMode="gray">
          <a:xfrm rot="-723406">
            <a:off x="3315849" y="3714797"/>
            <a:ext cx="1439469" cy="500063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0" name="Oval 35"/>
          <p:cNvSpPr>
            <a:spLocks noChangeArrowheads="1"/>
          </p:cNvSpPr>
          <p:nvPr/>
        </p:nvSpPr>
        <p:spPr bwMode="gray">
          <a:xfrm>
            <a:off x="3248385" y="2800423"/>
            <a:ext cx="1704789" cy="127992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1" name="Oval 36"/>
          <p:cNvSpPr>
            <a:spLocks noChangeArrowheads="1"/>
          </p:cNvSpPr>
          <p:nvPr/>
        </p:nvSpPr>
        <p:spPr bwMode="gray">
          <a:xfrm>
            <a:off x="3268876" y="2807495"/>
            <a:ext cx="1665211" cy="124777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2" name="Oval 37"/>
          <p:cNvSpPr>
            <a:spLocks noChangeArrowheads="1"/>
          </p:cNvSpPr>
          <p:nvPr/>
        </p:nvSpPr>
        <p:spPr bwMode="gray">
          <a:xfrm>
            <a:off x="3286471" y="2819433"/>
            <a:ext cx="1584589" cy="116681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3" name="Oval 38"/>
          <p:cNvSpPr>
            <a:spLocks noChangeArrowheads="1"/>
          </p:cNvSpPr>
          <p:nvPr/>
        </p:nvSpPr>
        <p:spPr bwMode="gray">
          <a:xfrm>
            <a:off x="3378795" y="2852826"/>
            <a:ext cx="1408686" cy="94654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4" name="Text Box 39"/>
          <p:cNvSpPr txBox="1">
            <a:spLocks noChangeArrowheads="1"/>
          </p:cNvSpPr>
          <p:nvPr/>
        </p:nvSpPr>
        <p:spPr bwMode="gray">
          <a:xfrm>
            <a:off x="2729952" y="3270765"/>
            <a:ext cx="274305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ndara" pitchFamily="34" charset="0"/>
              </a:rPr>
              <a:t>Strategic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ndara" pitchFamily="34" charset="0"/>
              </a:rPr>
              <a:t>business partner</a:t>
            </a:r>
            <a:endParaRPr lang="en-US" b="1" dirty="0">
              <a:solidFill>
                <a:srgbClr val="2F2B20"/>
              </a:solidFill>
              <a:latin typeface="Candara" pitchFamily="34" charset="0"/>
            </a:endParaRPr>
          </a:p>
        </p:txBody>
      </p:sp>
      <p:sp>
        <p:nvSpPr>
          <p:cNvPr id="36875" name="Oval 40"/>
          <p:cNvSpPr>
            <a:spLocks noChangeArrowheads="1"/>
          </p:cNvSpPr>
          <p:nvPr/>
        </p:nvSpPr>
        <p:spPr bwMode="gray">
          <a:xfrm rot="-772996">
            <a:off x="1473240" y="3257550"/>
            <a:ext cx="1133105" cy="4572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7" name="Oval 42"/>
          <p:cNvSpPr>
            <a:spLocks noChangeArrowheads="1"/>
          </p:cNvSpPr>
          <p:nvPr/>
        </p:nvSpPr>
        <p:spPr bwMode="gray">
          <a:xfrm>
            <a:off x="1372179" y="2571751"/>
            <a:ext cx="1370793" cy="108108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8" name="Oval 43"/>
          <p:cNvSpPr>
            <a:spLocks noChangeArrowheads="1"/>
          </p:cNvSpPr>
          <p:nvPr/>
        </p:nvSpPr>
        <p:spPr bwMode="gray">
          <a:xfrm>
            <a:off x="1390075" y="2578036"/>
            <a:ext cx="1336604" cy="105343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79" name="Oval 44"/>
          <p:cNvSpPr>
            <a:spLocks noChangeArrowheads="1"/>
          </p:cNvSpPr>
          <p:nvPr/>
        </p:nvSpPr>
        <p:spPr bwMode="gray">
          <a:xfrm>
            <a:off x="1403099" y="2588092"/>
            <a:ext cx="1271484" cy="9855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0" name="Oval 45"/>
          <p:cNvSpPr>
            <a:spLocks noChangeArrowheads="1"/>
          </p:cNvSpPr>
          <p:nvPr/>
        </p:nvSpPr>
        <p:spPr bwMode="gray">
          <a:xfrm>
            <a:off x="1474733" y="2615750"/>
            <a:ext cx="1131474" cy="79950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solidFill>
              <a:srgbClr val="FF99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1" name="Text Box 46"/>
          <p:cNvSpPr txBox="1">
            <a:spLocks noChangeArrowheads="1"/>
          </p:cNvSpPr>
          <p:nvPr/>
        </p:nvSpPr>
        <p:spPr bwMode="gray">
          <a:xfrm>
            <a:off x="248220" y="3543858"/>
            <a:ext cx="19960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F2B20"/>
                </a:solidFill>
                <a:latin typeface="Candara" pitchFamily="34" charset="0"/>
              </a:rPr>
              <a:t>Business activity</a:t>
            </a:r>
            <a:endParaRPr lang="en-US" sz="1600" b="1" dirty="0">
              <a:solidFill>
                <a:srgbClr val="2F2B20"/>
              </a:solidFill>
              <a:latin typeface="Candara" pitchFamily="34" charset="0"/>
            </a:endParaRPr>
          </a:p>
        </p:txBody>
      </p:sp>
      <p:sp>
        <p:nvSpPr>
          <p:cNvPr id="36882" name="Oval 47"/>
          <p:cNvSpPr>
            <a:spLocks noChangeArrowheads="1"/>
          </p:cNvSpPr>
          <p:nvPr/>
        </p:nvSpPr>
        <p:spPr bwMode="gray">
          <a:xfrm>
            <a:off x="1295817" y="1940719"/>
            <a:ext cx="914693" cy="4000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3" name="Oval 48"/>
          <p:cNvSpPr>
            <a:spLocks noChangeArrowheads="1"/>
          </p:cNvSpPr>
          <p:nvPr/>
        </p:nvSpPr>
        <p:spPr bwMode="gray">
          <a:xfrm>
            <a:off x="1372040" y="1485901"/>
            <a:ext cx="1023166" cy="767954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4" name="Oval 49"/>
          <p:cNvSpPr>
            <a:spLocks noChangeArrowheads="1"/>
          </p:cNvSpPr>
          <p:nvPr/>
        </p:nvSpPr>
        <p:spPr bwMode="gray">
          <a:xfrm>
            <a:off x="1383822" y="1489545"/>
            <a:ext cx="1001179" cy="750094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5" name="Oval 50"/>
          <p:cNvSpPr>
            <a:spLocks noChangeArrowheads="1"/>
          </p:cNvSpPr>
          <p:nvPr/>
        </p:nvSpPr>
        <p:spPr bwMode="gray">
          <a:xfrm>
            <a:off x="1395493" y="1497808"/>
            <a:ext cx="951340" cy="70008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6" name="Oval 51"/>
          <p:cNvSpPr>
            <a:spLocks noChangeArrowheads="1"/>
          </p:cNvSpPr>
          <p:nvPr/>
        </p:nvSpPr>
        <p:spPr bwMode="gray">
          <a:xfrm>
            <a:off x="1449736" y="1516869"/>
            <a:ext cx="847264" cy="56792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7" name="Text Box 52"/>
          <p:cNvSpPr txBox="1">
            <a:spLocks noChangeArrowheads="1"/>
          </p:cNvSpPr>
          <p:nvPr/>
        </p:nvSpPr>
        <p:spPr bwMode="gray">
          <a:xfrm>
            <a:off x="374407" y="1113276"/>
            <a:ext cx="178125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F2B20"/>
                </a:solidFill>
                <a:latin typeface="Candara" pitchFamily="34" charset="0"/>
              </a:rPr>
              <a:t>Internal control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F2B20"/>
                </a:solidFill>
                <a:latin typeface="Candara" pitchFamily="34" charset="0"/>
              </a:rPr>
              <a:t>procedure</a:t>
            </a:r>
            <a:endParaRPr lang="en-US" dirty="0">
              <a:solidFill>
                <a:srgbClr val="2F2B20"/>
              </a:solidFill>
              <a:latin typeface="Candara" pitchFamily="34" charset="0"/>
            </a:endParaRPr>
          </a:p>
        </p:txBody>
      </p:sp>
      <p:sp>
        <p:nvSpPr>
          <p:cNvPr id="36888" name="Oval 53"/>
          <p:cNvSpPr>
            <a:spLocks noChangeArrowheads="1"/>
          </p:cNvSpPr>
          <p:nvPr/>
        </p:nvSpPr>
        <p:spPr bwMode="gray">
          <a:xfrm>
            <a:off x="2562314" y="1543050"/>
            <a:ext cx="686020" cy="1714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89" name="Oval 54"/>
          <p:cNvSpPr>
            <a:spLocks noChangeArrowheads="1"/>
          </p:cNvSpPr>
          <p:nvPr/>
        </p:nvSpPr>
        <p:spPr bwMode="gray">
          <a:xfrm>
            <a:off x="2683980" y="1143002"/>
            <a:ext cx="683088" cy="511969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90" name="Oval 55"/>
          <p:cNvSpPr>
            <a:spLocks noChangeArrowheads="1"/>
          </p:cNvSpPr>
          <p:nvPr/>
        </p:nvSpPr>
        <p:spPr bwMode="gray">
          <a:xfrm>
            <a:off x="2694245" y="1145409"/>
            <a:ext cx="665498" cy="50006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91" name="Oval 56"/>
          <p:cNvSpPr>
            <a:spLocks noChangeArrowheads="1"/>
          </p:cNvSpPr>
          <p:nvPr/>
        </p:nvSpPr>
        <p:spPr bwMode="gray">
          <a:xfrm>
            <a:off x="2700126" y="1150145"/>
            <a:ext cx="633249" cy="466725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92" name="Oval 57"/>
          <p:cNvSpPr>
            <a:spLocks noChangeArrowheads="1"/>
          </p:cNvSpPr>
          <p:nvPr/>
        </p:nvSpPr>
        <p:spPr bwMode="gray">
          <a:xfrm>
            <a:off x="2736778" y="1164456"/>
            <a:ext cx="564353" cy="37742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93" name="Text Box 58"/>
          <p:cNvSpPr txBox="1">
            <a:spLocks noChangeArrowheads="1"/>
          </p:cNvSpPr>
          <p:nvPr/>
        </p:nvSpPr>
        <p:spPr bwMode="gray">
          <a:xfrm>
            <a:off x="2909788" y="1006197"/>
            <a:ext cx="18616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F2B20"/>
                </a:solidFill>
                <a:latin typeface="Candara" pitchFamily="34" charset="0"/>
              </a:rPr>
              <a:t>Procedure</a:t>
            </a:r>
            <a:r>
              <a:rPr lang="en-US" sz="1600" b="1" dirty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F2B20"/>
                </a:solidFill>
                <a:latin typeface="Candara" pitchFamily="34" charset="0"/>
              </a:rPr>
              <a:t>compliance</a:t>
            </a:r>
            <a:endParaRPr lang="en-US" sz="2000" dirty="0">
              <a:solidFill>
                <a:srgbClr val="2F2B2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1481"/>
            <a:ext cx="8307000" cy="1134126"/>
          </a:xfrm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  <a:latin typeface="Candara" pitchFamily="34" charset="0"/>
              </a:rPr>
              <a:t>Evolution &amp; Roles of Internal Auditor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64534"/>
              </p:ext>
            </p:extLst>
          </p:nvPr>
        </p:nvGraphicFramePr>
        <p:xfrm>
          <a:off x="395536" y="1130300"/>
          <a:ext cx="8496944" cy="349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3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>
                          <a:latin typeface="Gill Sans MT" pitchFamily="34" charset="0"/>
                        </a:rPr>
                        <a:t>Aspek</a:t>
                      </a:r>
                      <a:endParaRPr lang="en-US" i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>
                          <a:latin typeface="Gill Sans MT" pitchFamily="34" charset="0"/>
                        </a:rPr>
                        <a:t>Dulu</a:t>
                      </a:r>
                      <a:endParaRPr lang="en-US" i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>
                          <a:latin typeface="Gill Sans MT" pitchFamily="34" charset="0"/>
                        </a:rPr>
                        <a:t>Sekarang</a:t>
                      </a:r>
                      <a:endParaRPr lang="en-US" i="0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Fokus</a:t>
                      </a: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Tugas</a:t>
                      </a: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Pengujian keakuratan</a:t>
                      </a: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Pengujian &amp; penilaian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efisiensi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efektivitas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operasional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isk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&amp; control management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cs typeface="Arial" panose="020B0604020202020204" pitchFamily="34" charset="0"/>
                      </a:endParaRPr>
                    </a:p>
                  </a:txBody>
                  <a:tcPr marL="84433" marR="84433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Cakupan audit</a:t>
                      </a: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Akademik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Keuangan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cs typeface="Arial" panose="020B0604020202020204" pitchFamily="34" charset="0"/>
                      </a:endParaRP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Akademik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 Non-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Akademik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cs typeface="Arial" panose="020B0604020202020204" pitchFamily="34" charset="0"/>
                      </a:endParaRPr>
                    </a:p>
                  </a:txBody>
                  <a:tcPr marL="84433" marR="84433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Sikap terhadap auditee</a:t>
                      </a: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Berseberangan</a:t>
                      </a: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Sebagai mitra auditee</a:t>
                      </a:r>
                    </a:p>
                  </a:txBody>
                  <a:tcPr marL="84433" marR="84433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Ukuran sukses</a:t>
                      </a: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Temuan audit</a:t>
                      </a:r>
                    </a:p>
                  </a:txBody>
                  <a:tcPr marL="84433" marR="84433" marT="34290" marB="34290" horzOverflow="overflow"/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Improvements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panose="020B0604020202020204" pitchFamily="34" charset="0"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to assure accomplishment of the entity’s goals and objectives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Arial" panose="020B0604020202020204" pitchFamily="34" charset="0"/>
                        </a:rPr>
                        <a:t>Customer satisfaction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cs typeface="Arial" panose="020B0604020202020204" pitchFamily="34" charset="0"/>
                      </a:endParaRPr>
                    </a:p>
                  </a:txBody>
                  <a:tcPr marL="84433" marR="84433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0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843558"/>
            <a:ext cx="8229600" cy="60053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/>
              <a:t>AUDIT (OR) INTERNAL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400" b="1" dirty="0">
                <a:solidFill>
                  <a:srgbClr val="FF0000"/>
                </a:solidFill>
              </a:rPr>
              <a:t>m </a:t>
            </a:r>
            <a:r>
              <a:rPr lang="en-US" sz="4400" b="1" dirty="0" err="1">
                <a:solidFill>
                  <a:srgbClr val="FF0000"/>
                </a:solidFill>
              </a:rPr>
              <a:t>i</a:t>
            </a:r>
            <a:r>
              <a:rPr lang="en-US" sz="4400" b="1" dirty="0">
                <a:solidFill>
                  <a:srgbClr val="FF0000"/>
                </a:solidFill>
              </a:rPr>
              <a:t> t r a</a:t>
            </a:r>
            <a:endParaRPr lang="id-ID" sz="4400" b="1" dirty="0">
              <a:solidFill>
                <a:srgbClr val="FF0000"/>
              </a:solidFill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2267744" y="1142618"/>
            <a:ext cx="72009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id-ID" sz="2800" i="1" dirty="0" err="1">
                <a:solidFill>
                  <a:srgbClr val="2F2B20"/>
                </a:solidFill>
              </a:rPr>
              <a:t>Identifikasi</a:t>
            </a:r>
            <a:r>
              <a:rPr lang="en-US" altLang="id-ID" sz="2800" i="1" dirty="0">
                <a:solidFill>
                  <a:srgbClr val="2F2B20"/>
                </a:solidFill>
              </a:rPr>
              <a:t> </a:t>
            </a:r>
            <a:r>
              <a:rPr lang="en-US" altLang="id-ID" sz="2800" i="1" dirty="0" err="1">
                <a:solidFill>
                  <a:srgbClr val="2F2B20"/>
                </a:solidFill>
              </a:rPr>
              <a:t>resiko</a:t>
            </a:r>
            <a:endParaRPr lang="en-US" altLang="id-ID" sz="2800" i="1" dirty="0">
              <a:solidFill>
                <a:srgbClr val="2F2B2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id-ID" sz="2800" i="1" dirty="0" err="1">
                <a:solidFill>
                  <a:srgbClr val="2F2B20"/>
                </a:solidFill>
              </a:rPr>
              <a:t>Mencegah</a:t>
            </a:r>
            <a:r>
              <a:rPr lang="en-US" altLang="id-ID" sz="2800" i="1" dirty="0">
                <a:solidFill>
                  <a:srgbClr val="2F2B20"/>
                </a:solidFill>
              </a:rPr>
              <a:t> </a:t>
            </a:r>
            <a:r>
              <a:rPr lang="en-US" altLang="id-ID" sz="2800" i="1" dirty="0" err="1">
                <a:solidFill>
                  <a:srgbClr val="2F2B20"/>
                </a:solidFill>
              </a:rPr>
              <a:t>masalah</a:t>
            </a:r>
            <a:endParaRPr lang="en-US" altLang="id-ID" sz="2800" i="1" dirty="0">
              <a:solidFill>
                <a:srgbClr val="2F2B2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id-ID" sz="2800" i="1" dirty="0" err="1">
                <a:solidFill>
                  <a:srgbClr val="2F2B20"/>
                </a:solidFill>
              </a:rPr>
              <a:t>Temukan</a:t>
            </a:r>
            <a:r>
              <a:rPr lang="en-US" altLang="id-ID" sz="2800" i="1" dirty="0">
                <a:solidFill>
                  <a:srgbClr val="2F2B20"/>
                </a:solidFill>
              </a:rPr>
              <a:t> </a:t>
            </a:r>
            <a:r>
              <a:rPr lang="en-US" altLang="id-ID" sz="2800" i="1" dirty="0" err="1">
                <a:solidFill>
                  <a:srgbClr val="2F2B20"/>
                </a:solidFill>
              </a:rPr>
              <a:t>solusi</a:t>
            </a:r>
            <a:endParaRPr lang="en-US" altLang="id-ID" sz="2800" i="1" dirty="0">
              <a:solidFill>
                <a:srgbClr val="2F2B2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id-ID" sz="2800" i="1" dirty="0" err="1">
                <a:solidFill>
                  <a:srgbClr val="2F2B20"/>
                </a:solidFill>
              </a:rPr>
              <a:t>Temukan</a:t>
            </a:r>
            <a:r>
              <a:rPr lang="en-US" altLang="id-ID" sz="2800" i="1" dirty="0">
                <a:solidFill>
                  <a:srgbClr val="2F2B20"/>
                </a:solidFill>
              </a:rPr>
              <a:t> </a:t>
            </a:r>
            <a:r>
              <a:rPr lang="en-US" altLang="id-ID" sz="2800" i="1" dirty="0" err="1">
                <a:solidFill>
                  <a:srgbClr val="2F2B20"/>
                </a:solidFill>
              </a:rPr>
              <a:t>cara</a:t>
            </a:r>
            <a:r>
              <a:rPr lang="en-US" altLang="id-ID" sz="2800" i="1" dirty="0">
                <a:solidFill>
                  <a:srgbClr val="2F2B20"/>
                </a:solidFill>
              </a:rPr>
              <a:t> yang </a:t>
            </a:r>
            <a:r>
              <a:rPr lang="en-US" altLang="id-ID" sz="2800" i="1" dirty="0" err="1">
                <a:solidFill>
                  <a:srgbClr val="2F2B20"/>
                </a:solidFill>
              </a:rPr>
              <a:t>lebih</a:t>
            </a:r>
            <a:r>
              <a:rPr lang="en-US" altLang="id-ID" sz="2800" i="1" dirty="0">
                <a:solidFill>
                  <a:srgbClr val="2F2B20"/>
                </a:solidFill>
              </a:rPr>
              <a:t> </a:t>
            </a:r>
            <a:r>
              <a:rPr lang="en-US" altLang="id-ID" sz="2800" i="1" dirty="0" err="1">
                <a:solidFill>
                  <a:srgbClr val="2F2B20"/>
                </a:solidFill>
              </a:rPr>
              <a:t>baik</a:t>
            </a:r>
            <a:endParaRPr lang="en-US" altLang="id-ID" sz="2800" i="1" dirty="0">
              <a:solidFill>
                <a:srgbClr val="2F2B2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id-ID" sz="2800" i="1" dirty="0" err="1">
                <a:solidFill>
                  <a:srgbClr val="2F2B20"/>
                </a:solidFill>
              </a:rPr>
              <a:t>Temukan</a:t>
            </a:r>
            <a:r>
              <a:rPr lang="en-US" altLang="id-ID" sz="2800" i="1" dirty="0">
                <a:solidFill>
                  <a:srgbClr val="2F2B20"/>
                </a:solidFill>
              </a:rPr>
              <a:t> </a:t>
            </a:r>
            <a:r>
              <a:rPr lang="en-US" altLang="id-ID" sz="2800" i="1" dirty="0" err="1">
                <a:solidFill>
                  <a:srgbClr val="2F2B20"/>
                </a:solidFill>
              </a:rPr>
              <a:t>praktik</a:t>
            </a:r>
            <a:r>
              <a:rPr lang="en-US" altLang="id-ID" sz="2800" i="1" dirty="0">
                <a:solidFill>
                  <a:srgbClr val="2F2B20"/>
                </a:solidFill>
              </a:rPr>
              <a:t> </a:t>
            </a:r>
            <a:r>
              <a:rPr lang="en-US" altLang="id-ID" sz="2800" i="1" dirty="0" err="1">
                <a:solidFill>
                  <a:srgbClr val="2F2B20"/>
                </a:solidFill>
              </a:rPr>
              <a:t>terbaik</a:t>
            </a:r>
            <a:endParaRPr lang="en-US" altLang="id-ID" sz="2800" i="1" dirty="0">
              <a:solidFill>
                <a:srgbClr val="2F2B2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altLang="id-ID" sz="2800" i="1" dirty="0">
              <a:solidFill>
                <a:srgbClr val="2F2B20"/>
              </a:solidFill>
            </a:endParaRPr>
          </a:p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i="1" dirty="0" err="1">
                <a:solidFill>
                  <a:srgbClr val="2F2B20"/>
                </a:solidFill>
              </a:rPr>
              <a:t>Sarana</a:t>
            </a:r>
            <a:r>
              <a:rPr lang="en-US" altLang="id-ID" i="1" dirty="0">
                <a:solidFill>
                  <a:srgbClr val="2F2B20"/>
                </a:solidFill>
              </a:rPr>
              <a:t> </a:t>
            </a:r>
            <a:r>
              <a:rPr lang="en-US" altLang="id-ID" i="1" dirty="0" err="1">
                <a:solidFill>
                  <a:srgbClr val="2F2B20"/>
                </a:solidFill>
              </a:rPr>
              <a:t>untuk</a:t>
            </a:r>
            <a:r>
              <a:rPr lang="en-US" altLang="id-ID" i="1" dirty="0">
                <a:solidFill>
                  <a:srgbClr val="2F2B20"/>
                </a:solidFill>
              </a:rPr>
              <a:t> </a:t>
            </a:r>
            <a:r>
              <a:rPr lang="en-US" altLang="id-ID" i="1" dirty="0" err="1">
                <a:solidFill>
                  <a:srgbClr val="2F2B20"/>
                </a:solidFill>
              </a:rPr>
              <a:t>wujudkan</a:t>
            </a:r>
            <a:endParaRPr lang="en-US" altLang="id-ID" i="1" dirty="0">
              <a:solidFill>
                <a:srgbClr val="2F2B20"/>
              </a:solidFill>
            </a:endParaRPr>
          </a:p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i="1" dirty="0" err="1">
                <a:solidFill>
                  <a:srgbClr val="2F2B20"/>
                </a:solidFill>
              </a:rPr>
              <a:t>perbaikan</a:t>
            </a:r>
            <a:r>
              <a:rPr lang="en-US" altLang="id-ID" i="1" dirty="0">
                <a:solidFill>
                  <a:srgbClr val="2F2B20"/>
                </a:solidFill>
              </a:rPr>
              <a:t> </a:t>
            </a:r>
            <a:r>
              <a:rPr lang="en-US" altLang="id-ID" i="1" dirty="0" err="1">
                <a:solidFill>
                  <a:srgbClr val="2F2B20"/>
                </a:solidFill>
              </a:rPr>
              <a:t>berkelanjutan</a:t>
            </a:r>
            <a:r>
              <a:rPr lang="en-US" altLang="id-ID" i="1" dirty="0">
                <a:solidFill>
                  <a:srgbClr val="2F2B20"/>
                </a:solidFill>
              </a:rPr>
              <a:t>…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id-ID" sz="2800" i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061" y="285750"/>
            <a:ext cx="7772400" cy="857250"/>
          </a:xfrm>
          <a:noFill/>
        </p:spPr>
        <p:txBody>
          <a:bodyPr/>
          <a:lstStyle/>
          <a:p>
            <a:pPr algn="l"/>
            <a:r>
              <a:rPr lang="id-ID" sz="4800" b="1" dirty="0">
                <a:solidFill>
                  <a:srgbClr val="0070C0"/>
                </a:solidFill>
              </a:rPr>
              <a:t>Aktivitas </a:t>
            </a:r>
            <a:r>
              <a:rPr lang="en-US" sz="4800" b="1" dirty="0">
                <a:solidFill>
                  <a:srgbClr val="0070C0"/>
                </a:solidFill>
              </a:rPr>
              <a:t>A</a:t>
            </a:r>
            <a:r>
              <a:rPr lang="id-ID" sz="4800" b="1" dirty="0">
                <a:solidFill>
                  <a:srgbClr val="0070C0"/>
                </a:solidFill>
              </a:rPr>
              <a:t>udit </a:t>
            </a:r>
            <a:r>
              <a:rPr lang="en-US" sz="4800" b="1" dirty="0">
                <a:solidFill>
                  <a:srgbClr val="0070C0"/>
                </a:solidFill>
              </a:rPr>
              <a:t>I</a:t>
            </a:r>
            <a:r>
              <a:rPr lang="id-ID" sz="4800" b="1" dirty="0">
                <a:solidFill>
                  <a:srgbClr val="0070C0"/>
                </a:solidFill>
              </a:rPr>
              <a:t>nternal</a:t>
            </a:r>
            <a:r>
              <a:rPr lang="en-US" sz="4800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49643" y="1314450"/>
            <a:ext cx="8389595" cy="3579558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sz="2800" dirty="0">
                <a:solidFill>
                  <a:srgbClr val="002060"/>
                </a:solidFill>
                <a:latin typeface="Gill Sans MT" pitchFamily="34" charset="0"/>
                <a:cs typeface="Arial" panose="020B0604020202020204" pitchFamily="34" charset="0"/>
              </a:rPr>
              <a:t>Membantu organisasi dalam mencapai tujuannya dengan cara mengevaluasi dan mendorong adanya peningkatan melalui proses: </a:t>
            </a:r>
          </a:p>
          <a:p>
            <a:pPr marL="0" indent="0">
              <a:buNone/>
            </a:pPr>
            <a:endParaRPr lang="id-ID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id-ID" sz="2800" dirty="0">
                <a:latin typeface="Gill Sans MT" pitchFamily="34" charset="0"/>
                <a:cs typeface="Arial" panose="020B0604020202020204" pitchFamily="34" charset="0"/>
              </a:rPr>
              <a:t>Pengkomunikasian atas tujuan dan nilai-nilai yang telah ditetapkan </a:t>
            </a:r>
            <a:r>
              <a:rPr lang="id-ID" sz="2800" b="1" dirty="0">
                <a:latin typeface="Gill Sans MT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termasuk standar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id-ID" sz="2800" b="1" dirty="0">
              <a:latin typeface="Gill Sans MT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id-ID" sz="2800" dirty="0">
                <a:latin typeface="Gill Sans MT" pitchFamily="34" charset="0"/>
                <a:cs typeface="Arial" panose="020B0604020202020204" pitchFamily="34" charset="0"/>
              </a:rPr>
              <a:t>Pemantauan atas pencapaian tujuan, </a:t>
            </a:r>
            <a:r>
              <a:rPr lang="id-ID" sz="2800" b="1" dirty="0">
                <a:latin typeface="Gill Sans MT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visi misi ?</a:t>
            </a:r>
            <a:endParaRPr lang="id-ID" sz="2800" b="1" dirty="0">
              <a:latin typeface="Gill Sans MT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id-ID" sz="2800" dirty="0">
                <a:latin typeface="Gill Sans MT" pitchFamily="34" charset="0"/>
                <a:cs typeface="Arial" panose="020B0604020202020204" pitchFamily="34" charset="0"/>
              </a:rPr>
              <a:t>Mengukur akuntabilitas dari pelaksanaan,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id-ID" sz="2800" dirty="0">
                <a:latin typeface="Gill Sans MT" pitchFamily="34" charset="0"/>
                <a:cs typeface="Arial" panose="020B0604020202020204" pitchFamily="34" charset="0"/>
              </a:rPr>
              <a:t>Mengukur nilai nilai yang telah disepakati </a:t>
            </a:r>
            <a:r>
              <a:rPr lang="id-ID" sz="2800" b="1" dirty="0">
                <a:latin typeface="Gill Sans MT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0, 1, 2, 3, 4, 5 dst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0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232" y="141729"/>
            <a:ext cx="8328984" cy="853678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5400" b="1" dirty="0">
                <a:solidFill>
                  <a:srgbClr val="0070C0"/>
                </a:solidFill>
                <a:latin typeface="Candara" pitchFamily="34" charset="0"/>
              </a:rPr>
              <a:t>Audit Internal </a:t>
            </a:r>
            <a:r>
              <a:rPr lang="en-US" sz="5400" b="1" dirty="0" err="1">
                <a:solidFill>
                  <a:srgbClr val="0070C0"/>
                </a:solidFill>
                <a:latin typeface="Candara" pitchFamily="34" charset="0"/>
              </a:rPr>
              <a:t>adalah</a:t>
            </a:r>
            <a:r>
              <a:rPr lang="en-US" sz="5400" b="1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Candara" pitchFamily="34" charset="0"/>
              </a:rPr>
              <a:t>……</a:t>
            </a:r>
            <a:endParaRPr lang="en-US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250661" y="1059683"/>
            <a:ext cx="8642678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Proses yang </a:t>
            </a:r>
            <a:r>
              <a:rPr lang="en-US" sz="3000" i="1" dirty="0" err="1">
                <a:solidFill>
                  <a:srgbClr val="2F2B20"/>
                </a:solidFill>
                <a:latin typeface="Gill Sans MT" pitchFamily="34" charset="0"/>
              </a:rPr>
              <a:t>sistematis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, </a:t>
            </a:r>
            <a:r>
              <a:rPr lang="en-US" sz="3000" i="1" dirty="0" err="1">
                <a:solidFill>
                  <a:srgbClr val="2F2B20"/>
                </a:solidFill>
                <a:latin typeface="Gill Sans MT" pitchFamily="34" charset="0"/>
              </a:rPr>
              <a:t>mandiri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,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dan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i="1" dirty="0" err="1">
                <a:solidFill>
                  <a:srgbClr val="2F2B20"/>
                </a:solidFill>
                <a:latin typeface="Gill Sans MT" pitchFamily="34" charset="0"/>
              </a:rPr>
              <a:t>terdokumentasi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untuk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memperoleh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i="1" dirty="0">
                <a:solidFill>
                  <a:srgbClr val="2F2B20"/>
                </a:solidFill>
                <a:latin typeface="Gill Sans MT" pitchFamily="34" charset="0"/>
              </a:rPr>
              <a:t>bukti audit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dan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i="1" dirty="0" err="1">
                <a:solidFill>
                  <a:srgbClr val="2F2B20"/>
                </a:solidFill>
                <a:latin typeface="Gill Sans MT" pitchFamily="34" charset="0"/>
              </a:rPr>
              <a:t>mengevaluasinya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secara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objektif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untuk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menentukan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sejauhmana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i="1" dirty="0" err="1">
                <a:solidFill>
                  <a:srgbClr val="2F2B20"/>
                </a:solidFill>
                <a:latin typeface="Gill Sans MT" pitchFamily="34" charset="0"/>
              </a:rPr>
              <a:t>kriteria</a:t>
            </a:r>
            <a:r>
              <a:rPr lang="en-US" sz="3000" i="1" dirty="0">
                <a:solidFill>
                  <a:srgbClr val="2F2B20"/>
                </a:solidFill>
                <a:latin typeface="Gill Sans MT" pitchFamily="34" charset="0"/>
              </a:rPr>
              <a:t> audit 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telah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3000" dirty="0" err="1">
                <a:solidFill>
                  <a:srgbClr val="2F2B20"/>
                </a:solidFill>
                <a:latin typeface="Gill Sans MT" pitchFamily="34" charset="0"/>
              </a:rPr>
              <a:t>dipenuhi</a:t>
            </a:r>
            <a:r>
              <a:rPr lang="en-US" sz="3000" dirty="0">
                <a:solidFill>
                  <a:srgbClr val="2F2B20"/>
                </a:solidFill>
                <a:latin typeface="Gill Sans M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09647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49375" y="141480"/>
            <a:ext cx="7159232" cy="60147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err="1">
                <a:solidFill>
                  <a:srgbClr val="0070C0"/>
                </a:solidFill>
                <a:latin typeface="Candara" pitchFamily="34" charset="0"/>
              </a:rPr>
              <a:t>Tujuan</a:t>
            </a:r>
            <a:r>
              <a:rPr lang="en-US" sz="4000" b="1" dirty="0">
                <a:solidFill>
                  <a:srgbClr val="0070C0"/>
                </a:solidFill>
                <a:latin typeface="Candara" pitchFamily="34" charset="0"/>
              </a:rPr>
              <a:t> Audit Internal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09617" y="1028703"/>
            <a:ext cx="8576714" cy="388830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1">
              <a:spcAft>
                <a:spcPts val="600"/>
              </a:spcAft>
            </a:pPr>
            <a:r>
              <a:rPr lang="en-US" sz="2400" dirty="0" err="1">
                <a:latin typeface="Gill Sans MT" pitchFamily="34" charset="0"/>
              </a:rPr>
              <a:t>Memastikan</a:t>
            </a:r>
            <a:r>
              <a:rPr lang="en-US" sz="2400" dirty="0">
                <a:latin typeface="Gill Sans MT" pitchFamily="34" charset="0"/>
              </a:rPr>
              <a:t> SPMI </a:t>
            </a:r>
            <a:r>
              <a:rPr lang="id-ID" sz="2400" dirty="0">
                <a:latin typeface="Gill Sans MT" pitchFamily="34" charset="0"/>
              </a:rPr>
              <a:t>telah dilaksanakan dengan baik</a:t>
            </a:r>
          </a:p>
          <a:p>
            <a:pPr lvl="1">
              <a:spcAft>
                <a:spcPts val="600"/>
              </a:spcAft>
            </a:pPr>
            <a:r>
              <a:rPr lang="en-US" sz="2400" dirty="0" err="1">
                <a:latin typeface="Gill Sans MT" pitchFamily="34" charset="0"/>
              </a:rPr>
              <a:t>Informasi</a:t>
            </a:r>
            <a:r>
              <a:rPr lang="en-US" sz="2400" dirty="0">
                <a:latin typeface="Gill Sans MT" pitchFamily="34" charset="0"/>
              </a:rPr>
              <a:t> data </a:t>
            </a:r>
            <a:r>
              <a:rPr lang="en-US" sz="2400" dirty="0" err="1">
                <a:latin typeface="Gill Sans MT" pitchFamily="34" charset="0"/>
              </a:rPr>
              <a:t>operasional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organisasi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telah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akurat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dapat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diandalkan</a:t>
            </a:r>
            <a:endParaRPr lang="en-US" sz="2400" dirty="0">
              <a:latin typeface="Gill Sans MT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Gill Sans MT" pitchFamily="34" charset="0"/>
              </a:rPr>
              <a:t>Risiko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yang </a:t>
            </a:r>
            <a:r>
              <a:rPr lang="en-US" sz="2400" dirty="0" err="1">
                <a:latin typeface="Gill Sans MT" pitchFamily="34" charset="0"/>
              </a:rPr>
              <a:t>dihadapi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perguruan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tinggi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telah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diidentifikasi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diminimalisasi</a:t>
            </a:r>
            <a:endParaRPr lang="en-US" sz="2400" dirty="0">
              <a:latin typeface="Gill Sans MT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 err="1">
                <a:latin typeface="Gill Sans MT" pitchFamily="34" charset="0"/>
              </a:rPr>
              <a:t>Peraturan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eksternal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serta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kebijakan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prosedur</a:t>
            </a:r>
            <a:r>
              <a:rPr lang="en-US" sz="2400" dirty="0">
                <a:latin typeface="Gill Sans MT" pitchFamily="34" charset="0"/>
              </a:rPr>
              <a:t> internal yang </a:t>
            </a:r>
            <a:r>
              <a:rPr lang="en-US" sz="2400" dirty="0" err="1">
                <a:latin typeface="Gill Sans MT" pitchFamily="34" charset="0"/>
              </a:rPr>
              <a:t>bisa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diterima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telah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dipenuhi</a:t>
            </a:r>
            <a:endParaRPr lang="en-US" sz="2400" dirty="0">
              <a:latin typeface="Gill Sans MT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 err="1">
                <a:latin typeface="Gill Sans MT" pitchFamily="34" charset="0"/>
              </a:rPr>
              <a:t>Kriteria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operasi</a:t>
            </a:r>
            <a:r>
              <a:rPr lang="en-US" sz="2400" dirty="0">
                <a:latin typeface="Gill Sans MT" pitchFamily="34" charset="0"/>
              </a:rPr>
              <a:t> (</a:t>
            </a:r>
            <a:r>
              <a:rPr lang="en-US" sz="2400" dirty="0" err="1">
                <a:latin typeface="Gill Sans MT" pitchFamily="34" charset="0"/>
              </a:rPr>
              <a:t>kegiatan</a:t>
            </a:r>
            <a:r>
              <a:rPr lang="en-US" sz="2400" dirty="0">
                <a:latin typeface="Gill Sans MT" pitchFamily="34" charset="0"/>
              </a:rPr>
              <a:t>) yang </a:t>
            </a:r>
            <a:r>
              <a:rPr lang="en-US" sz="2400" dirty="0" err="1">
                <a:latin typeface="Gill Sans MT" pitchFamily="34" charset="0"/>
              </a:rPr>
              <a:t>memuaskan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telah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dipenuhi</a:t>
            </a:r>
            <a:endParaRPr lang="en-US" sz="2400" dirty="0">
              <a:latin typeface="Gill Sans MT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 err="1">
                <a:latin typeface="Gill Sans MT" pitchFamily="34" charset="0"/>
              </a:rPr>
              <a:t>Sumberdaya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telah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digunakan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secara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err="1">
                <a:latin typeface="Gill Sans MT" pitchFamily="34" charset="0"/>
              </a:rPr>
              <a:t>efisien</a:t>
            </a:r>
            <a:r>
              <a:rPr lang="en-US" sz="2400" dirty="0">
                <a:latin typeface="Gill Sans MT" pitchFamily="34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Gill Sans MT" pitchFamily="34" charset="0"/>
              </a:rPr>
              <a:t>Tujuan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ill Sans MT" pitchFamily="34" charset="0"/>
              </a:rPr>
              <a:t>organisasi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id-ID" sz="2400" b="1" dirty="0">
                <a:solidFill>
                  <a:srgbClr val="FF0000"/>
                </a:solidFill>
                <a:latin typeface="Gill Sans MT" pitchFamily="34" charset="0"/>
              </a:rPr>
              <a:t>(Visi Misi) </a:t>
            </a:r>
            <a:r>
              <a:rPr lang="en-US" sz="2400" b="1" dirty="0" err="1">
                <a:solidFill>
                  <a:srgbClr val="FF0000"/>
                </a:solidFill>
                <a:latin typeface="Gill Sans MT" pitchFamily="34" charset="0"/>
              </a:rPr>
              <a:t>telah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ill Sans MT" pitchFamily="34" charset="0"/>
              </a:rPr>
              <a:t>dicapai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ill Sans MT" pitchFamily="34" charset="0"/>
              </a:rPr>
              <a:t>secara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ill Sans MT" pitchFamily="34" charset="0"/>
              </a:rPr>
              <a:t>efektif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7731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16624" y="411510"/>
            <a:ext cx="7421621" cy="61719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err="1">
                <a:solidFill>
                  <a:srgbClr val="0070C0"/>
                </a:solidFill>
                <a:latin typeface="Candara" pitchFamily="34" charset="0"/>
              </a:rPr>
              <a:t>Tujuan</a:t>
            </a:r>
            <a:r>
              <a:rPr lang="en-US" sz="4000" b="1" dirty="0">
                <a:solidFill>
                  <a:srgbClr val="0070C0"/>
                </a:solidFill>
                <a:latin typeface="Candara" pitchFamily="34" charset="0"/>
              </a:rPr>
              <a:t> Audit Internal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82589" y="1329933"/>
            <a:ext cx="8578180" cy="318611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457200" lvl="1" indent="-342900" eaLnBrk="1" hangingPunct="1">
              <a:lnSpc>
                <a:spcPct val="90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Menilai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kesesuaian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pelaksanaan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id-ID" sz="2800" b="1" dirty="0">
                <a:latin typeface="Gill Sans MT" pitchFamily="34" charset="0"/>
                <a:cs typeface="Arial" panose="020B0604020202020204" pitchFamily="34" charset="0"/>
              </a:rPr>
              <a:t>SPMI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terhadap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standar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Mutu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telah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ditetapkan</a:t>
            </a:r>
            <a:endParaRPr lang="en-US" sz="2800" b="1" dirty="0">
              <a:latin typeface="Gill Sans MT" pitchFamily="34" charset="0"/>
              <a:cs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20000"/>
              </a:lnSpc>
              <a:buClr>
                <a:srgbClr val="00FFFF"/>
              </a:buClr>
              <a:buSzPct val="55000"/>
              <a:buFont typeface="Wingdings" pitchFamily="2" charset="2"/>
              <a:buNone/>
            </a:pPr>
            <a:endParaRPr lang="en-US" sz="2800" b="1" dirty="0">
              <a:latin typeface="Gill Sans MT" pitchFamily="34" charset="0"/>
              <a:cs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0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sz="2800" b="1" dirty="0" err="1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Menilai</a:t>
            </a:r>
            <a:r>
              <a:rPr lang="en-US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kesesuaian</a:t>
            </a:r>
            <a:r>
              <a:rPr lang="en-US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terhadap</a:t>
            </a:r>
            <a:r>
              <a:rPr lang="en-US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persyaratan</a:t>
            </a:r>
            <a:r>
              <a:rPr lang="en-US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id-ID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akademik/non akademik </a:t>
            </a:r>
            <a:r>
              <a:rPr lang="en-US" sz="2800" b="1" dirty="0" err="1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peraturan</a:t>
            </a:r>
            <a:r>
              <a:rPr lang="en-US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berlaku</a:t>
            </a:r>
            <a:r>
              <a:rPr lang="en-US" sz="2800" b="1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-342900" eaLnBrk="1" hangingPunct="1">
              <a:lnSpc>
                <a:spcPct val="25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endParaRPr lang="en-US" sz="2800" b="1" dirty="0">
              <a:latin typeface="Gill Sans MT" pitchFamily="34" charset="0"/>
              <a:cs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0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Menilai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efektivitas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penerapan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pemeliharaan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penyempuranaan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id-ID" sz="2800" b="1" dirty="0">
                <a:latin typeface="Gill Sans MT" pitchFamily="34" charset="0"/>
                <a:cs typeface="Arial" panose="020B0604020202020204" pitchFamily="34" charset="0"/>
              </a:rPr>
              <a:t>SPMI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-342900" eaLnBrk="1" hangingPunct="1">
              <a:lnSpc>
                <a:spcPct val="25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endParaRPr lang="en-US" sz="2800" b="1" dirty="0">
              <a:latin typeface="Gill Sans MT" pitchFamily="34" charset="0"/>
              <a:cs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0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Menilai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pencapaian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sasaran-sasaran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mutu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-342900" eaLnBrk="1" hangingPunct="1">
              <a:lnSpc>
                <a:spcPct val="25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endParaRPr lang="en-US" sz="2800" b="1" dirty="0">
              <a:latin typeface="Gill Sans MT" pitchFamily="34" charset="0"/>
              <a:cs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0000"/>
              </a:lnSpc>
              <a:buClr>
                <a:srgbClr val="00FFFF"/>
              </a:buClr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Masukan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untuk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  <a:cs typeface="Arial" panose="020B0604020202020204" pitchFamily="34" charset="0"/>
              </a:rPr>
              <a:t>penyempurnaan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id-ID" sz="2800" b="1" dirty="0">
                <a:latin typeface="Gill Sans MT" pitchFamily="34" charset="0"/>
                <a:cs typeface="Arial" panose="020B0604020202020204" pitchFamily="34" charset="0"/>
              </a:rPr>
              <a:t>SPMI</a:t>
            </a:r>
            <a:r>
              <a:rPr lang="en-US" sz="2800" b="1" dirty="0">
                <a:latin typeface="Gill Sans MT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-342900" eaLnBrk="1" hangingPunct="1">
              <a:lnSpc>
                <a:spcPct val="90000"/>
              </a:lnSpc>
              <a:buClr>
                <a:srgbClr val="00FFFF"/>
              </a:buClr>
              <a:buSzPct val="55000"/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CB77E-2416-4DA3-96DC-BC91FD45086D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201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74" y="1000753"/>
            <a:ext cx="7755154" cy="40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50086" y="228600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id-ID" sz="4000" b="1" dirty="0" err="1">
                <a:solidFill>
                  <a:srgbClr val="FF0000"/>
                </a:solidFill>
                <a:latin typeface="Franklin Gothic Medium" pitchFamily="34" charset="0"/>
                <a:cs typeface="Arial" pitchFamily="34" charset="0"/>
              </a:rPr>
              <a:t>Jenis</a:t>
            </a:r>
            <a:r>
              <a:rPr lang="en-US" altLang="id-ID" sz="4000" b="1" dirty="0">
                <a:solidFill>
                  <a:srgbClr val="FF0000"/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en-US" altLang="id-ID" sz="4000" b="1" dirty="0" err="1">
                <a:solidFill>
                  <a:srgbClr val="FF0000"/>
                </a:solidFill>
                <a:latin typeface="Franklin Gothic Medium" pitchFamily="34" charset="0"/>
                <a:cs typeface="Arial" pitchFamily="34" charset="0"/>
              </a:rPr>
              <a:t>Risiko</a:t>
            </a:r>
            <a:endParaRPr lang="en-US" altLang="id-ID" sz="4000" b="1" dirty="0">
              <a:solidFill>
                <a:srgbClr val="FF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4270876">
            <a:off x="5208194" y="4021541"/>
            <a:ext cx="355997" cy="10191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7664" y="195486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 err="1">
                <a:solidFill>
                  <a:srgbClr val="0070C0"/>
                </a:solidFill>
                <a:latin typeface="Candara" pitchFamily="34" charset="0"/>
              </a:rPr>
              <a:t>Tujuan</a:t>
            </a:r>
            <a:r>
              <a:rPr lang="en-US" altLang="ko-KR" b="1" dirty="0">
                <a:solidFill>
                  <a:srgbClr val="0070C0"/>
                </a:solidFill>
                <a:latin typeface="Candara" pitchFamily="34" charset="0"/>
              </a:rPr>
              <a:t> SPMI PTM</a:t>
            </a:r>
            <a:endParaRPr lang="ko-KR" altLang="en-US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1167549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568863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1516" y="1409352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Memelihara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dan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meningkatkan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mutu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perguruan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tinggi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secara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berkelanjutan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(</a:t>
            </a:r>
            <a:r>
              <a:rPr lang="en-US" altLang="ko-K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continuous improvement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), yang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dijalankan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oleh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perguruan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tinggi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secara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internal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memenuhi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SNPT,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mewujudkan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visi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dan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misinya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serta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memenuhi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kebutuhan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stakeholders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melalui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penyelenggaraan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Cathurdharma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itchFamily="34" charset="0"/>
                <a:cs typeface="Arial" pitchFamily="34" charset="0"/>
              </a:rPr>
              <a:t> PTM.</a:t>
            </a:r>
          </a:p>
        </p:txBody>
      </p:sp>
    </p:spTree>
    <p:extLst>
      <p:ext uri="{BB962C8B-B14F-4D97-AF65-F5344CB8AC3E}">
        <p14:creationId xmlns:p14="http://schemas.microsoft.com/office/powerpoint/2010/main" val="91672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962637" y="285789"/>
            <a:ext cx="57696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70C0"/>
                </a:solidFill>
                <a:latin typeface="Candara" pitchFamily="34" charset="0"/>
              </a:rPr>
              <a:t>Manfaat</a:t>
            </a:r>
            <a:r>
              <a:rPr lang="en-US" sz="3600" b="1" dirty="0">
                <a:solidFill>
                  <a:srgbClr val="0070C0"/>
                </a:solidFill>
                <a:latin typeface="Candara" pitchFamily="34" charset="0"/>
              </a:rPr>
              <a:t> Audit Internal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51520" y="1006110"/>
            <a:ext cx="8442463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Menginformasikan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kesehatan</a:t>
            </a:r>
            <a:r>
              <a:rPr lang="en-US" sz="2800" b="1" u="sng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sistem</a:t>
            </a:r>
            <a:r>
              <a:rPr lang="en-US" sz="2800" b="1" u="sng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kualitas</a:t>
            </a:r>
            <a:endParaRPr lang="en-US" sz="2800" b="1" u="sng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endParaRPr lang="en-US" sz="1400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Identifikasi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akar</a:t>
            </a:r>
            <a:r>
              <a:rPr lang="en-US" sz="2800" b="1" u="sng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masalah</a:t>
            </a:r>
            <a:r>
              <a:rPr lang="en-US" sz="2800" b="1" u="sng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dan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tindakan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korektif</a:t>
            </a:r>
            <a:endParaRPr lang="en-US" sz="2800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endParaRPr lang="en-US" sz="1400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Alokasi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sumberdaya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yang </a:t>
            </a: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lebih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baik</a:t>
            </a:r>
            <a:endParaRPr lang="en-US" sz="2800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endParaRPr lang="en-US" sz="1400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Mampu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dirty="0" err="1">
                <a:solidFill>
                  <a:srgbClr val="2F2B20"/>
                </a:solidFill>
                <a:latin typeface="Gill Sans MT" pitchFamily="34" charset="0"/>
              </a:rPr>
              <a:t>menghindari</a:t>
            </a:r>
            <a:r>
              <a:rPr lang="en-US" sz="2800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masalah</a:t>
            </a:r>
            <a:r>
              <a:rPr lang="en-US" sz="2800" b="1" u="sng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besar</a:t>
            </a:r>
            <a:r>
              <a:rPr lang="en-US" sz="2800" b="1" u="sng" dirty="0">
                <a:solidFill>
                  <a:srgbClr val="2F2B20"/>
                </a:solidFill>
                <a:latin typeface="Gill Sans MT" pitchFamily="34" charset="0"/>
              </a:rPr>
              <a:t> yang </a:t>
            </a:r>
            <a:r>
              <a:rPr lang="en-US" sz="2800" b="1" u="sng" dirty="0" err="1">
                <a:solidFill>
                  <a:srgbClr val="2F2B20"/>
                </a:solidFill>
                <a:latin typeface="Gill Sans MT" pitchFamily="34" charset="0"/>
              </a:rPr>
              <a:t>potensial</a:t>
            </a:r>
            <a:endParaRPr lang="en-US" sz="2800" b="1" u="sng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endParaRPr lang="en-US" sz="1400" dirty="0">
              <a:solidFill>
                <a:srgbClr val="2F2B20"/>
              </a:solidFill>
              <a:latin typeface="Gill Sans MT" pitchFamily="34" charset="0"/>
            </a:endParaRPr>
          </a:p>
          <a:p>
            <a:pPr marL="457200" indent="-457200" fontAlgn="base" latinLnBrk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zh-CN" sz="2800" b="1" u="sng" dirty="0" err="1">
                <a:solidFill>
                  <a:srgbClr val="2F2B20"/>
                </a:solidFill>
                <a:latin typeface="Gill Sans MT" pitchFamily="34" charset="0"/>
              </a:rPr>
              <a:t>Perbaikan</a:t>
            </a:r>
            <a:r>
              <a:rPr lang="en-US" altLang="zh-CN" sz="2800" b="1" u="sng" dirty="0">
                <a:solidFill>
                  <a:srgbClr val="2F2B20"/>
                </a:solidFill>
                <a:latin typeface="Gill Sans MT" pitchFamily="34" charset="0"/>
              </a:rPr>
              <a:t> </a:t>
            </a:r>
            <a:r>
              <a:rPr lang="en-US" altLang="zh-CN" sz="2800" b="1" u="sng" dirty="0" err="1">
                <a:solidFill>
                  <a:srgbClr val="2F2B20"/>
                </a:solidFill>
                <a:latin typeface="Gill Sans MT" pitchFamily="34" charset="0"/>
              </a:rPr>
              <a:t>berkesinambungan</a:t>
            </a:r>
            <a:endParaRPr lang="en-GB" altLang="zh-CN" sz="2800" b="1" u="sng" dirty="0">
              <a:solidFill>
                <a:srgbClr val="2F2B20"/>
              </a:solidFill>
              <a:latin typeface="Gill Sans MT" pitchFamily="34" charset="0"/>
            </a:endParaRPr>
          </a:p>
        </p:txBody>
      </p:sp>
      <p:pic>
        <p:nvPicPr>
          <p:cNvPr id="108548" name="Picture 4" descr="BD04972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516" y="3651678"/>
            <a:ext cx="2361491" cy="1329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323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608" y="357205"/>
            <a:ext cx="8230772" cy="5369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>
                <a:solidFill>
                  <a:srgbClr val="0070C0"/>
                </a:solidFill>
                <a:latin typeface="Candara" pitchFamily="34" charset="0"/>
              </a:rPr>
              <a:t>Wewenang</a:t>
            </a:r>
            <a:r>
              <a:rPr lang="en-US" b="1" u="sng" dirty="0">
                <a:solidFill>
                  <a:srgbClr val="0070C0"/>
                </a:solidFill>
                <a:latin typeface="Candara" pitchFamily="34" charset="0"/>
              </a:rPr>
              <a:t> Auditor Internal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50676" y="1059582"/>
            <a:ext cx="8534205" cy="297033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Auditor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InternaI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mempunyai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wewenang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PENUH, BEBAS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Gill Sans MT" pitchFamily="34" charset="0"/>
                <a:cs typeface="Arial" panose="020B0604020202020204" pitchFamily="34" charset="0"/>
              </a:rPr>
              <a:t>TIDAK TERBATAS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akses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terhadap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bentuk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dokumen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personalia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aparat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penyelenggara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perguruan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tinggi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maupun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objek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penyelenggaraan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perguruan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tinggi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fasilitas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fisik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milik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perguruan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tinggi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guna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mendapatkan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data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diperlukan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berkaitan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pelaksanaan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tugas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panose="020B0604020202020204" pitchFamily="34" charset="0"/>
              </a:rPr>
              <a:t>auditnya</a:t>
            </a:r>
            <a:r>
              <a:rPr lang="en-US" sz="2400" dirty="0">
                <a:latin typeface="Gill Sans MT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93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VALUE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17" y="1714500"/>
            <a:ext cx="2513940" cy="1676400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849000" y="1031676"/>
            <a:ext cx="6115488" cy="1365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6875" indent="-396875" defTabSz="76200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Gill Sans MT" pitchFamily="34" charset="0"/>
              </a:rPr>
              <a:t>Follow-up (</a:t>
            </a:r>
            <a:r>
              <a:rPr lang="en-US" sz="3200" b="1" i="1" dirty="0">
                <a:solidFill>
                  <a:srgbClr val="002060"/>
                </a:solidFill>
                <a:latin typeface="Gill Sans MT" pitchFamily="34" charset="0"/>
              </a:rPr>
              <a:t>corrective action</a:t>
            </a:r>
            <a:r>
              <a:rPr lang="en-US" sz="3200" b="1" dirty="0">
                <a:solidFill>
                  <a:srgbClr val="002060"/>
                </a:solidFill>
                <a:latin typeface="Gill Sans MT" pitchFamily="34" charset="0"/>
              </a:rPr>
              <a:t>)</a:t>
            </a:r>
          </a:p>
          <a:p>
            <a:pPr marL="396875" indent="-396875" defTabSz="76200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Gill Sans MT" pitchFamily="34" charset="0"/>
              </a:rPr>
              <a:t>Implementasi</a:t>
            </a:r>
            <a:r>
              <a:rPr lang="en-US" sz="3200" b="1" dirty="0">
                <a:solidFill>
                  <a:srgbClr val="002060"/>
                </a:solidFill>
                <a:latin typeface="Gill Sans MT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Gill Sans MT" pitchFamily="34" charset="0"/>
              </a:rPr>
              <a:t>rekomendasi</a:t>
            </a:r>
            <a:endParaRPr lang="en-US" sz="3200" b="1" dirty="0">
              <a:solidFill>
                <a:srgbClr val="002060"/>
              </a:solidFill>
              <a:latin typeface="Gill Sans MT" pitchFamily="34" charset="0"/>
            </a:endParaRPr>
          </a:p>
          <a:p>
            <a:pPr marL="396875" indent="-396875" defTabSz="76200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Gill Sans MT" pitchFamily="34" charset="0"/>
              </a:rPr>
              <a:t>Repeat order</a:t>
            </a:r>
            <a:endParaRPr lang="en-US" sz="2000" dirty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241651" y="195486"/>
            <a:ext cx="6654861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defTabSz="76200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3200" b="1" dirty="0">
                <a:solidFill>
                  <a:srgbClr val="0070C0"/>
                </a:solidFill>
                <a:latin typeface="Candara" pitchFamily="34" charset="0"/>
              </a:rPr>
              <a:t>INDIKATOR KEBERHASILAN AUDIT</a:t>
            </a: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694770" y="3813891"/>
            <a:ext cx="7201742" cy="54923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-1465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kern="10" normalizeH="1" dirty="0">
                <a:ln w="9525">
                  <a:solidFill>
                    <a:srgbClr val="333300"/>
                  </a:solidFill>
                  <a:round/>
                  <a:headEnd type="none" w="sm" len="sm"/>
                  <a:tailEnd type="none" w="sm" len="sm"/>
                </a:ln>
                <a:solidFill>
                  <a:srgbClr val="2F2B20"/>
                </a:solidFill>
                <a:latin typeface="Gill Sans MT Condensed" pitchFamily="34" charset="0"/>
              </a:rPr>
              <a:t>Customers</a:t>
            </a:r>
            <a:r>
              <a:rPr lang="en-US" sz="3600" kern="10" normalizeH="1" dirty="0">
                <a:ln w="9525">
                  <a:solidFill>
                    <a:srgbClr val="333300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Gill Sans MT Condensed" pitchFamily="34" charset="0"/>
              </a:rPr>
              <a:t> </a:t>
            </a:r>
            <a:r>
              <a:rPr lang="en-US" sz="3600" kern="10" normalizeH="1" dirty="0">
                <a:ln w="9525">
                  <a:solidFill>
                    <a:srgbClr val="333300"/>
                  </a:solidFill>
                  <a:round/>
                  <a:headEnd type="none" w="sm" len="sm"/>
                  <a:tailEnd type="none" w="sm" len="sm"/>
                </a:ln>
                <a:solidFill>
                  <a:srgbClr val="2F2B20"/>
                </a:solidFill>
                <a:latin typeface="Gill Sans MT Condensed" pitchFamily="34" charset="0"/>
              </a:rPr>
              <a:t>Satisfaction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3708615" y="2949792"/>
            <a:ext cx="1078869" cy="8108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8858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Thank </a:t>
            </a:r>
            <a:r>
              <a:rPr lang="en-US" altLang="ko-KR" dirty="0" smtClean="0"/>
              <a:t>you</a:t>
            </a:r>
            <a:r>
              <a:rPr lang="id-ID" altLang="ko-KR" smtClean="0"/>
              <a:t>.</a:t>
            </a:r>
            <a:endParaRPr lang="ko-KR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d-ID" altLang="ko-KR" sz="1200" smtClean="0"/>
              <a:t>1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921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  <a:latin typeface="Candara" pitchFamily="34" charset="0"/>
              </a:rPr>
              <a:t>Strategi</a:t>
            </a:r>
            <a:r>
              <a:rPr lang="en-US" altLang="ko-KR" dirty="0">
                <a:solidFill>
                  <a:srgbClr val="0DD2D9"/>
                </a:solidFill>
                <a:latin typeface="Candara" pitchFamily="34" charset="0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Candara" pitchFamily="34" charset="0"/>
              </a:rPr>
              <a:t>SPMI PTM</a:t>
            </a:r>
            <a:endParaRPr lang="ko-KR" altLang="en-US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47" name="Block Arc 46"/>
          <p:cNvSpPr/>
          <p:nvPr/>
        </p:nvSpPr>
        <p:spPr>
          <a:xfrm>
            <a:off x="4582070" y="1544963"/>
            <a:ext cx="3504327" cy="3504327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057622" y="1298978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337907" y="3018257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784723" y="3018257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47754" y="18960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67214" y="18960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7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7" name="Rectangle 16"/>
          <p:cNvSpPr/>
          <p:nvPr/>
        </p:nvSpPr>
        <p:spPr>
          <a:xfrm rot="2700000">
            <a:off x="7950303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rot="16200000">
            <a:off x="6187902" y="1387455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77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31640" y="1214642"/>
            <a:ext cx="3059912" cy="637039"/>
            <a:chOff x="720000" y="1214629"/>
            <a:chExt cx="3059912" cy="637039"/>
          </a:xfrm>
        </p:grpSpPr>
        <p:sp>
          <p:nvSpPr>
            <p:cNvPr id="62" name="TextBox 61"/>
            <p:cNvSpPr txBox="1"/>
            <p:nvPr/>
          </p:nvSpPr>
          <p:spPr>
            <a:xfrm>
              <a:off x="720000" y="1390003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Menetapkan Pedoman SPMI PTM. </a:t>
              </a:r>
            </a:p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.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0001" y="121462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Majelis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Diktilitbang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PPM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1640" y="2532677"/>
            <a:ext cx="3250416" cy="857361"/>
            <a:chOff x="720000" y="2431958"/>
            <a:chExt cx="3250416" cy="857361"/>
          </a:xfrm>
        </p:grpSpPr>
        <p:sp>
          <p:nvSpPr>
            <p:cNvPr id="65" name="TextBox 64"/>
            <p:cNvSpPr txBox="1"/>
            <p:nvPr/>
          </p:nvSpPr>
          <p:spPr>
            <a:xfrm>
              <a:off x="720000" y="2642988"/>
              <a:ext cx="3250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Memilih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&amp;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menetapkan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sendiri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standar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mutu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melampaui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SN-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Dikti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berdasarkan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visinya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Perguruan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Tinggi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Muhammadiyah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1640" y="4095010"/>
            <a:ext cx="3059912" cy="893713"/>
            <a:chOff x="720000" y="3893514"/>
            <a:chExt cx="3059912" cy="893713"/>
          </a:xfrm>
        </p:grpSpPr>
        <p:sp>
          <p:nvSpPr>
            <p:cNvPr id="68" name="TextBox 67"/>
            <p:cNvSpPr txBox="1"/>
            <p:nvPr/>
          </p:nvSpPr>
          <p:spPr>
            <a:xfrm>
              <a:off x="720000" y="4140896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benchmarking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mutu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perguruan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tinggi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berkelanjutan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luar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negeri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).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0001" y="3893514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Perguruan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Tinggi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Muhammadiyah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31640" y="1823718"/>
            <a:ext cx="3059912" cy="672695"/>
            <a:chOff x="720000" y="2431958"/>
            <a:chExt cx="3059912" cy="672695"/>
          </a:xfrm>
        </p:grpSpPr>
        <p:sp>
          <p:nvSpPr>
            <p:cNvPr id="74" name="TextBox 73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Menggalang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komitmen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internal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menjalankan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SPMI 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Perguruan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Tinggi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Muhammadiyah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31640" y="3374930"/>
            <a:ext cx="3059912" cy="637039"/>
            <a:chOff x="720000" y="3882453"/>
            <a:chExt cx="3059912" cy="637039"/>
          </a:xfrm>
        </p:grpSpPr>
        <p:sp>
          <p:nvSpPr>
            <p:cNvPr id="77" name="TextBox 76"/>
            <p:cNvSpPr txBox="1"/>
            <p:nvPr/>
          </p:nvSpPr>
          <p:spPr>
            <a:xfrm>
              <a:off x="720000" y="405782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Menetapkan dan menjalankan organisasi sesuai mekanisme kerja SPMI.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0001" y="3882453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Perguruan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Tinggi</a:t>
              </a:r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Muhammadiyah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727838" y="1185152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0" name="Pie 24"/>
          <p:cNvSpPr/>
          <p:nvPr/>
        </p:nvSpPr>
        <p:spPr>
          <a:xfrm>
            <a:off x="844418" y="130254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7838" y="1889446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2" name="Round Same Side Corner Rectangle 6"/>
          <p:cNvSpPr>
            <a:spLocks noChangeAspect="1"/>
          </p:cNvSpPr>
          <p:nvPr/>
        </p:nvSpPr>
        <p:spPr>
          <a:xfrm rot="2700000">
            <a:off x="948801" y="197524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27838" y="2608211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4" name="Parallelogram 15"/>
          <p:cNvSpPr/>
          <p:nvPr/>
        </p:nvSpPr>
        <p:spPr>
          <a:xfrm rot="16200000">
            <a:off x="848167" y="2696673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27838" y="3408240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861322" y="3550136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27838" y="4200328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893418" y="4282162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9" name="Group 3">
            <a:extLst>
              <a:ext uri="{FF2B5EF4-FFF2-40B4-BE49-F238E27FC236}">
                <a16:creationId xmlns="" xmlns:a16="http://schemas.microsoft.com/office/drawing/2014/main" id="{536CF690-2596-4530-8CB0-F67F06AA2E8C}"/>
              </a:ext>
            </a:extLst>
          </p:cNvPr>
          <p:cNvGrpSpPr/>
          <p:nvPr/>
        </p:nvGrpSpPr>
        <p:grpSpPr>
          <a:xfrm>
            <a:off x="5488433" y="2564652"/>
            <a:ext cx="1691601" cy="1792528"/>
            <a:chOff x="5304922" y="1037184"/>
            <a:chExt cx="3492000" cy="3700344"/>
          </a:xfrm>
        </p:grpSpPr>
        <p:grpSp>
          <p:nvGrpSpPr>
            <p:cNvPr id="130" name="Group 4">
              <a:extLst>
                <a:ext uri="{FF2B5EF4-FFF2-40B4-BE49-F238E27FC236}">
                  <a16:creationId xmlns="" xmlns:a16="http://schemas.microsoft.com/office/drawing/2014/main" id="{9B64F82D-213C-46E6-83A0-15B38700ADCC}"/>
                </a:ext>
              </a:extLst>
            </p:cNvPr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156" name="Rectangle 30">
                <a:extLst>
                  <a:ext uri="{FF2B5EF4-FFF2-40B4-BE49-F238E27FC236}">
                    <a16:creationId xmlns="" xmlns:a16="http://schemas.microsoft.com/office/drawing/2014/main" id="{31F26449-709E-4728-B7EF-EF9B30CF2C96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7" name="Group 31">
                <a:extLst>
                  <a:ext uri="{FF2B5EF4-FFF2-40B4-BE49-F238E27FC236}">
                    <a16:creationId xmlns="" xmlns:a16="http://schemas.microsoft.com/office/drawing/2014/main" id="{3D08B814-2264-4852-B973-B60300368783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65" name="Rectangle 39">
                  <a:extLst>
                    <a:ext uri="{FF2B5EF4-FFF2-40B4-BE49-F238E27FC236}">
                      <a16:creationId xmlns="" xmlns:a16="http://schemas.microsoft.com/office/drawing/2014/main" id="{CFE7AA6F-0454-49F0-9CB6-B1D86B7260E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Rectangle 40">
                  <a:extLst>
                    <a:ext uri="{FF2B5EF4-FFF2-40B4-BE49-F238E27FC236}">
                      <a16:creationId xmlns="" xmlns:a16="http://schemas.microsoft.com/office/drawing/2014/main" id="{297CB3B7-D034-45FF-AE0D-54E622238162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Rectangle 41">
                  <a:extLst>
                    <a:ext uri="{FF2B5EF4-FFF2-40B4-BE49-F238E27FC236}">
                      <a16:creationId xmlns="" xmlns:a16="http://schemas.microsoft.com/office/drawing/2014/main" id="{E46EA706-F328-4C21-817C-3C3E359AB62B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Rectangle 42">
                  <a:extLst>
                    <a:ext uri="{FF2B5EF4-FFF2-40B4-BE49-F238E27FC236}">
                      <a16:creationId xmlns="" xmlns:a16="http://schemas.microsoft.com/office/drawing/2014/main" id="{4B8807B0-A8C5-4B96-A84F-54B6BC602BBB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8" name="Group 32">
                <a:extLst>
                  <a:ext uri="{FF2B5EF4-FFF2-40B4-BE49-F238E27FC236}">
                    <a16:creationId xmlns="" xmlns:a16="http://schemas.microsoft.com/office/drawing/2014/main" id="{C7B995BA-C747-48B9-B29D-DF68897CD352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59" name="Rectangle 33">
                  <a:extLst>
                    <a:ext uri="{FF2B5EF4-FFF2-40B4-BE49-F238E27FC236}">
                      <a16:creationId xmlns="" xmlns:a16="http://schemas.microsoft.com/office/drawing/2014/main" id="{815CB4BE-D99B-40C8-BCC1-9F7B82D5C9F2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Rectangle 34">
                  <a:extLst>
                    <a:ext uri="{FF2B5EF4-FFF2-40B4-BE49-F238E27FC236}">
                      <a16:creationId xmlns="" xmlns:a16="http://schemas.microsoft.com/office/drawing/2014/main" id="{382FE1D2-36D6-4DB2-A052-8F48BA5CDB6D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Rectangle 35">
                  <a:extLst>
                    <a:ext uri="{FF2B5EF4-FFF2-40B4-BE49-F238E27FC236}">
                      <a16:creationId xmlns="" xmlns:a16="http://schemas.microsoft.com/office/drawing/2014/main" id="{FBE77B4A-3B65-4B8F-BE1C-90BCC2B00B37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Rectangle 36">
                  <a:extLst>
                    <a:ext uri="{FF2B5EF4-FFF2-40B4-BE49-F238E27FC236}">
                      <a16:creationId xmlns="" xmlns:a16="http://schemas.microsoft.com/office/drawing/2014/main" id="{4B07D6C4-B2DF-4379-8123-68153BD31ADD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Rectangle 37">
                  <a:extLst>
                    <a:ext uri="{FF2B5EF4-FFF2-40B4-BE49-F238E27FC236}">
                      <a16:creationId xmlns="" xmlns:a16="http://schemas.microsoft.com/office/drawing/2014/main" id="{713C53E9-1C0D-4C00-98D7-08B67891CCEA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Rectangle 38">
                  <a:extLst>
                    <a:ext uri="{FF2B5EF4-FFF2-40B4-BE49-F238E27FC236}">
                      <a16:creationId xmlns="" xmlns:a16="http://schemas.microsoft.com/office/drawing/2014/main" id="{FE45184D-C5BD-4C19-85CD-341566F86915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31" name="Group 5">
              <a:extLst>
                <a:ext uri="{FF2B5EF4-FFF2-40B4-BE49-F238E27FC236}">
                  <a16:creationId xmlns="" xmlns:a16="http://schemas.microsoft.com/office/drawing/2014/main" id="{02A763AD-18FE-40FE-AB8E-C04854C4CE15}"/>
                </a:ext>
              </a:extLst>
            </p:cNvPr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43" name="Rectangle 17">
                <a:extLst>
                  <a:ext uri="{FF2B5EF4-FFF2-40B4-BE49-F238E27FC236}">
                    <a16:creationId xmlns="" xmlns:a16="http://schemas.microsoft.com/office/drawing/2014/main" id="{2B92E00A-BEF9-47CD-8A98-7A13109868CC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4" name="Group 18">
                <a:extLst>
                  <a:ext uri="{FF2B5EF4-FFF2-40B4-BE49-F238E27FC236}">
                    <a16:creationId xmlns="" xmlns:a16="http://schemas.microsoft.com/office/drawing/2014/main" id="{CB0772B4-036E-4721-9452-1C3079038692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52" name="Rectangle 26">
                  <a:extLst>
                    <a:ext uri="{FF2B5EF4-FFF2-40B4-BE49-F238E27FC236}">
                      <a16:creationId xmlns="" xmlns:a16="http://schemas.microsoft.com/office/drawing/2014/main" id="{B1F4F573-179B-4199-A597-A13D0A138B85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Rectangle 27">
                  <a:extLst>
                    <a:ext uri="{FF2B5EF4-FFF2-40B4-BE49-F238E27FC236}">
                      <a16:creationId xmlns="" xmlns:a16="http://schemas.microsoft.com/office/drawing/2014/main" id="{A602BBCA-85D6-417E-9B57-0BD921101542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Rectangle 28">
                  <a:extLst>
                    <a:ext uri="{FF2B5EF4-FFF2-40B4-BE49-F238E27FC236}">
                      <a16:creationId xmlns="" xmlns:a16="http://schemas.microsoft.com/office/drawing/2014/main" id="{92219831-69FA-43F0-B1C0-AC0C785C441F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Rectangle 29">
                  <a:extLst>
                    <a:ext uri="{FF2B5EF4-FFF2-40B4-BE49-F238E27FC236}">
                      <a16:creationId xmlns="" xmlns:a16="http://schemas.microsoft.com/office/drawing/2014/main" id="{AF622937-3889-4EC5-AF42-D41A864EBF43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" name="Group 19">
                <a:extLst>
                  <a:ext uri="{FF2B5EF4-FFF2-40B4-BE49-F238E27FC236}">
                    <a16:creationId xmlns="" xmlns:a16="http://schemas.microsoft.com/office/drawing/2014/main" id="{A297A5A4-0207-4F52-9AE5-8B8F9F23A8FF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46" name="Rectangle 20">
                  <a:extLst>
                    <a:ext uri="{FF2B5EF4-FFF2-40B4-BE49-F238E27FC236}">
                      <a16:creationId xmlns="" xmlns:a16="http://schemas.microsoft.com/office/drawing/2014/main" id="{6C94EE0C-B1DE-450E-BB5B-7656F33CCFE7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Rectangle 21">
                  <a:extLst>
                    <a:ext uri="{FF2B5EF4-FFF2-40B4-BE49-F238E27FC236}">
                      <a16:creationId xmlns="" xmlns:a16="http://schemas.microsoft.com/office/drawing/2014/main" id="{13CBC466-98E3-4848-8B5B-B65A9F14A963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Rectangle 22">
                  <a:extLst>
                    <a:ext uri="{FF2B5EF4-FFF2-40B4-BE49-F238E27FC236}">
                      <a16:creationId xmlns="" xmlns:a16="http://schemas.microsoft.com/office/drawing/2014/main" id="{4504B915-39A2-4EB3-8EF1-011A347F11B8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Rectangle 23">
                  <a:extLst>
                    <a:ext uri="{FF2B5EF4-FFF2-40B4-BE49-F238E27FC236}">
                      <a16:creationId xmlns="" xmlns:a16="http://schemas.microsoft.com/office/drawing/2014/main" id="{747437F2-6147-4CC7-8B7F-686E079EBC26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Rectangle 24">
                  <a:extLst>
                    <a:ext uri="{FF2B5EF4-FFF2-40B4-BE49-F238E27FC236}">
                      <a16:creationId xmlns="" xmlns:a16="http://schemas.microsoft.com/office/drawing/2014/main" id="{56ED0941-FC8F-463F-BC77-BE33920E1E1B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Rectangle 25">
                  <a:extLst>
                    <a:ext uri="{FF2B5EF4-FFF2-40B4-BE49-F238E27FC236}">
                      <a16:creationId xmlns="" xmlns:a16="http://schemas.microsoft.com/office/drawing/2014/main" id="{B42C0895-E80F-447D-AD3C-F1BDB6755F3E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32" name="Group 6">
              <a:extLst>
                <a:ext uri="{FF2B5EF4-FFF2-40B4-BE49-F238E27FC236}">
                  <a16:creationId xmlns="" xmlns:a16="http://schemas.microsoft.com/office/drawing/2014/main" id="{368AF1B3-8849-4FD0-9E23-CB07B61BAFE9}"/>
                </a:ext>
              </a:extLst>
            </p:cNvPr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41" name="Rectangle 15">
                <a:extLst>
                  <a:ext uri="{FF2B5EF4-FFF2-40B4-BE49-F238E27FC236}">
                    <a16:creationId xmlns="" xmlns:a16="http://schemas.microsoft.com/office/drawing/2014/main" id="{A459C5AB-3FE8-43AB-AF4A-7A7E0C5E3F89}"/>
                  </a:ext>
                </a:extLst>
              </p:cNvPr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Parallelogram 5">
                <a:extLst>
                  <a:ext uri="{FF2B5EF4-FFF2-40B4-BE49-F238E27FC236}">
                    <a16:creationId xmlns="" xmlns:a16="http://schemas.microsoft.com/office/drawing/2014/main" id="{D2F703F9-FA09-49D9-A7BD-8A8A204594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3" name="Group 7">
              <a:extLst>
                <a:ext uri="{FF2B5EF4-FFF2-40B4-BE49-F238E27FC236}">
                  <a16:creationId xmlns="" xmlns:a16="http://schemas.microsoft.com/office/drawing/2014/main" id="{81EA5215-B6B5-4C62-9669-6A365F4AF85B}"/>
                </a:ext>
              </a:extLst>
            </p:cNvPr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39" name="Rectangle 13">
                <a:extLst>
                  <a:ext uri="{FF2B5EF4-FFF2-40B4-BE49-F238E27FC236}">
                    <a16:creationId xmlns="" xmlns:a16="http://schemas.microsoft.com/office/drawing/2014/main" id="{BEB8B66D-FDD5-4EBE-87D1-E6FBF4800175}"/>
                  </a:ext>
                </a:extLst>
              </p:cNvPr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Rectangle 9">
                <a:extLst>
                  <a:ext uri="{FF2B5EF4-FFF2-40B4-BE49-F238E27FC236}">
                    <a16:creationId xmlns="" xmlns:a16="http://schemas.microsoft.com/office/drawing/2014/main" id="{3F7F1496-0047-4F7D-91E6-D0291D59D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4" name="Group 8">
              <a:extLst>
                <a:ext uri="{FF2B5EF4-FFF2-40B4-BE49-F238E27FC236}">
                  <a16:creationId xmlns="" xmlns:a16="http://schemas.microsoft.com/office/drawing/2014/main" id="{E7459524-13E9-41DD-B7D4-171EC637D627}"/>
                </a:ext>
              </a:extLst>
            </p:cNvPr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37" name="Rectangle 11">
                <a:extLst>
                  <a:ext uri="{FF2B5EF4-FFF2-40B4-BE49-F238E27FC236}">
                    <a16:creationId xmlns="" xmlns:a16="http://schemas.microsoft.com/office/drawing/2014/main" id="{4B0F91F7-E123-4B41-8C5D-C2444A46F6D9}"/>
                  </a:ext>
                </a:extLst>
              </p:cNvPr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Block Arc 12">
                <a:extLst>
                  <a:ext uri="{FF2B5EF4-FFF2-40B4-BE49-F238E27FC236}">
                    <a16:creationId xmlns="" xmlns:a16="http://schemas.microsoft.com/office/drawing/2014/main" id="{5A342E58-53EE-4683-992F-1A2FC9CCE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Round Same Side Corner Rectangle 51">
              <a:extLst>
                <a:ext uri="{FF2B5EF4-FFF2-40B4-BE49-F238E27FC236}">
                  <a16:creationId xmlns="" xmlns:a16="http://schemas.microsoft.com/office/drawing/2014/main" id="{DEC3D6FE-3A1A-4C68-A812-C8C5265487B0}"/>
                </a:ext>
              </a:extLst>
            </p:cNvPr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>
                  <a:solidFill>
                    <a:prstClr val="white"/>
                  </a:solidFill>
                </a:rPr>
                <a:t>D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6" name="Round Same Side Corner Rectangle 51">
              <a:extLst>
                <a:ext uri="{FF2B5EF4-FFF2-40B4-BE49-F238E27FC236}">
                  <a16:creationId xmlns="" xmlns:a16="http://schemas.microsoft.com/office/drawing/2014/main" id="{FB50B889-B54F-4FA5-9A81-DB732BA5D0BE}"/>
                </a:ext>
              </a:extLst>
            </p:cNvPr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>
                  <a:solidFill>
                    <a:prstClr val="white"/>
                  </a:solidFill>
                </a:rPr>
                <a:t>D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69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83" y="418356"/>
            <a:ext cx="8009957" cy="85725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sz="2400" b="1" spc="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SHIFTING PARADIGM OF THE ROLE OF UNIVERSITY</a:t>
            </a:r>
            <a:r>
              <a:rPr lang="id-ID" sz="2400" b="1" spc="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id-ID" sz="2400" b="1" spc="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</a:br>
            <a:r>
              <a:rPr lang="en-US" altLang="id-ID" sz="1200" spc="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“ ….university encompasses a ‘third-mission’ of economic development in addition to research and teaching.”</a:t>
            </a:r>
            <a:r>
              <a:rPr lang="id-ID" altLang="id-ID" sz="1200" spc="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altLang="id-ID" sz="1200" spc="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Readings (1996) </a:t>
            </a:r>
            <a:r>
              <a:rPr lang="en-US" sz="2400" b="1" spc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400" b="1" spc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-35495" y="1046894"/>
            <a:ext cx="9144001" cy="3829113"/>
            <a:chOff x="-1" y="762000"/>
            <a:chExt cx="9144001" cy="5105484"/>
          </a:xfrm>
        </p:grpSpPr>
        <p:pic>
          <p:nvPicPr>
            <p:cNvPr id="6" name="Picture 5" descr="http://3.bp.blogspot.com/-j_b1uRCo92w/T7IG6oF7joI/AAAAAAAAAFA/PgFsHeJwnEw/s1600/Step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600200"/>
              <a:ext cx="6172200" cy="426728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86000" y="4611469"/>
              <a:ext cx="1371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AGENT OF EDUCATION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1216" y="3733800"/>
              <a:ext cx="981359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AGENT OF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RESERACH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3245" y="2743200"/>
              <a:ext cx="1912703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AGENT OF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CULTURE, KNOWLEDGE,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TECHNOLOGY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TRANSFER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1398" y="1905000"/>
              <a:ext cx="12618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AGENT OF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ECONOMIC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DEVELOPMENT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828800"/>
              <a:ext cx="9144000" cy="914400"/>
            </a:xfrm>
            <a:prstGeom prst="rect">
              <a:avLst/>
            </a:prstGeom>
            <a:solidFill>
              <a:srgbClr val="558ED5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581400"/>
              <a:ext cx="9144000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762000"/>
              <a:ext cx="4800600" cy="779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2F2B20"/>
                  </a:solidFill>
                  <a:latin typeface="Arial" charset="0"/>
                </a:rPr>
                <a:t>PEOPLE EXPECTATION</a:t>
              </a: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2F2B2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762000"/>
              <a:ext cx="2362200" cy="7797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2F2B20"/>
                  </a:solidFill>
                  <a:latin typeface="Arial" charset="0"/>
                </a:rPr>
                <a:t>MAIN PERFORM. INDICATOR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" y="762000"/>
              <a:ext cx="2138873" cy="779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2F2B20"/>
                  </a:solidFill>
                  <a:latin typeface="Arial" charset="0"/>
                </a:rPr>
                <a:t>ULTIMATE CONTRIBUTION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973" y="4648200"/>
              <a:ext cx="1086964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EDUCATING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PEOPLE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739" y="3581400"/>
              <a:ext cx="1840568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RESEARCHING BASIC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AND APPLICATIVE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PROBLEMS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576" y="2743200"/>
              <a:ext cx="2628540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TRANSFERING CULTURE,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KNOWLEDGE, TECHNOLOGY TO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SOCIETY AND INDUSTRY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2F2B20"/>
                </a:solidFill>
                <a:latin typeface="Arial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0978" y="1828800"/>
              <a:ext cx="2162836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INNOVATING TO DEVELOP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LOCAL AND NATIONAL 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2F2B20"/>
                  </a:solidFill>
                  <a:latin typeface="Arial" charset="0"/>
                </a:rPr>
                <a:t>COMPETITIVENESS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2F2B20"/>
                </a:solidFill>
                <a:latin typeface="Arial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98866" y="1789093"/>
              <a:ext cx="1418978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INNOVATION,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EMPLOYMENT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INDUSTRY 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</a:t>
              </a:r>
              <a:r>
                <a:rPr lang="en-US" sz="1100" b="1" dirty="0" err="1">
                  <a:solidFill>
                    <a:srgbClr val="2F2B20"/>
                  </a:solidFill>
                  <a:latin typeface="Arial" charset="0"/>
                </a:rPr>
                <a:t>Rp</a:t>
              </a: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 GENERATED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11066" y="2703493"/>
              <a:ext cx="1794081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INNOVATION,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EMPLOYMENT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INDUSTRY 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</a:t>
              </a:r>
              <a:r>
                <a:rPr lang="id-ID" sz="1100" b="1" dirty="0">
                  <a:solidFill>
                    <a:srgbClr val="2F2B20"/>
                  </a:solidFill>
                  <a:latin typeface="Arial" charset="0"/>
                </a:rPr>
                <a:t>INCOME</a:t>
              </a: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 GENERATED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2800" y="3617893"/>
              <a:ext cx="1733167" cy="125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PUBLICATION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PATENT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CITATION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UNIVERSITY RANKING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0486" y="4608493"/>
              <a:ext cx="1330814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# GRADUATE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EMPLOYABILITY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F2B20"/>
                  </a:solidFill>
                  <a:latin typeface="Arial" charset="0"/>
                </a:rPr>
                <a:t>WAITING TIME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srgbClr val="2F2B20"/>
                </a:solidFill>
                <a:latin typeface="Arial" charset="0"/>
              </a:endParaRPr>
            </a:p>
          </p:txBody>
        </p:sp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139" y="2086302"/>
              <a:ext cx="881061" cy="1418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3826673" y="3961388"/>
            <a:ext cx="333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id-ID" sz="1600" b="1" dirty="0">
                <a:solidFill>
                  <a:srgbClr val="FF0000"/>
                </a:solidFill>
                <a:latin typeface="Arial" charset="0"/>
              </a:rPr>
              <a:t>Teaching University 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61043" y="3368076"/>
            <a:ext cx="319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id-ID" sz="1600" b="1" dirty="0">
                <a:solidFill>
                  <a:srgbClr val="FF0000"/>
                </a:solidFill>
                <a:latin typeface="Arial" charset="0"/>
              </a:rPr>
              <a:t>Research University  ?</a:t>
            </a:r>
          </a:p>
        </p:txBody>
      </p:sp>
    </p:spTree>
    <p:extLst>
      <p:ext uri="{BB962C8B-B14F-4D97-AF65-F5344CB8AC3E}">
        <p14:creationId xmlns:p14="http://schemas.microsoft.com/office/powerpoint/2010/main" val="367456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7"/>
          <p:cNvGrpSpPr>
            <a:grpSpLocks/>
          </p:cNvGrpSpPr>
          <p:nvPr/>
        </p:nvGrpSpPr>
        <p:grpSpPr bwMode="auto">
          <a:xfrm>
            <a:off x="76260" y="536362"/>
            <a:ext cx="7324725" cy="4190942"/>
            <a:chOff x="909126" y="714770"/>
            <a:chExt cx="7325748" cy="5588703"/>
          </a:xfrm>
        </p:grpSpPr>
        <p:pic>
          <p:nvPicPr>
            <p:cNvPr id="71685" name="Picture 11" descr="C:\Users\TOSHIBA\Documents\football-value-cha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26" y="790206"/>
              <a:ext cx="7325748" cy="527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6" name="TextBox 2"/>
            <p:cNvSpPr txBox="1">
              <a:spLocks noChangeArrowheads="1"/>
            </p:cNvSpPr>
            <p:nvPr/>
          </p:nvSpPr>
          <p:spPr bwMode="auto">
            <a:xfrm>
              <a:off x="1646908" y="714770"/>
              <a:ext cx="5256584" cy="697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2800" b="1" dirty="0">
                  <a:solidFill>
                    <a:srgbClr val="0070C0"/>
                  </a:solidFill>
                  <a:latin typeface="Candara" pitchFamily="34" charset="0"/>
                </a:rPr>
                <a:t>Higher Education Value Chain</a:t>
              </a:r>
            </a:p>
          </p:txBody>
        </p:sp>
        <p:sp>
          <p:nvSpPr>
            <p:cNvPr id="71687" name="TextBox 3"/>
            <p:cNvSpPr txBox="1">
              <a:spLocks noChangeArrowheads="1"/>
            </p:cNvSpPr>
            <p:nvPr/>
          </p:nvSpPr>
          <p:spPr bwMode="auto">
            <a:xfrm>
              <a:off x="1799313" y="1533042"/>
              <a:ext cx="3708791" cy="533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71688" name="TextBox 14"/>
            <p:cNvSpPr txBox="1">
              <a:spLocks noChangeArrowheads="1"/>
            </p:cNvSpPr>
            <p:nvPr/>
          </p:nvSpPr>
          <p:spPr bwMode="auto">
            <a:xfrm>
              <a:off x="1809213" y="2020778"/>
              <a:ext cx="3636783" cy="533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2000" b="1" dirty="0">
                  <a:solidFill>
                    <a:srgbClr val="FF0000"/>
                  </a:solidFill>
                  <a:latin typeface="Gill Sans MT" pitchFamily="34" charset="0"/>
                </a:rPr>
                <a:t>Pendidikan</a:t>
              </a:r>
            </a:p>
          </p:txBody>
        </p:sp>
        <p:sp>
          <p:nvSpPr>
            <p:cNvPr id="71689" name="TextBox 15"/>
            <p:cNvSpPr txBox="1">
              <a:spLocks noChangeArrowheads="1"/>
            </p:cNvSpPr>
            <p:nvPr/>
          </p:nvSpPr>
          <p:spPr bwMode="auto">
            <a:xfrm>
              <a:off x="1809213" y="2581506"/>
              <a:ext cx="4562987" cy="533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2000" b="1" dirty="0">
                  <a:solidFill>
                    <a:srgbClr val="FF0000"/>
                  </a:solidFill>
                  <a:latin typeface="Gill Sans MT" pitchFamily="34" charset="0"/>
                </a:rPr>
                <a:t>Penelitian  </a:t>
              </a:r>
            </a:p>
          </p:txBody>
        </p:sp>
        <p:sp>
          <p:nvSpPr>
            <p:cNvPr id="71690" name="TextBox 16"/>
            <p:cNvSpPr txBox="1">
              <a:spLocks noChangeArrowheads="1"/>
            </p:cNvSpPr>
            <p:nvPr/>
          </p:nvSpPr>
          <p:spPr bwMode="auto">
            <a:xfrm>
              <a:off x="1823212" y="3132946"/>
              <a:ext cx="4995035" cy="533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2000" b="1" dirty="0">
                  <a:solidFill>
                    <a:srgbClr val="FF0000"/>
                  </a:solidFill>
                  <a:latin typeface="Gill Sans MT" pitchFamily="34" charset="0"/>
                </a:rPr>
                <a:t>Pengabdian kepada Masyarakat </a:t>
              </a:r>
            </a:p>
          </p:txBody>
        </p:sp>
        <p:sp>
          <p:nvSpPr>
            <p:cNvPr id="71691" name="TextBox 5"/>
            <p:cNvSpPr txBox="1">
              <a:spLocks noChangeArrowheads="1"/>
            </p:cNvSpPr>
            <p:nvPr/>
          </p:nvSpPr>
          <p:spPr bwMode="auto">
            <a:xfrm>
              <a:off x="1787438" y="3717790"/>
              <a:ext cx="983604" cy="2585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2000" b="1" dirty="0">
                  <a:solidFill>
                    <a:srgbClr val="2F2B20"/>
                  </a:solidFill>
                  <a:latin typeface="Gill Sans MT" pitchFamily="34" charset="0"/>
                </a:rPr>
                <a:t>Keuangan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</p:txBody>
        </p:sp>
        <p:sp>
          <p:nvSpPr>
            <p:cNvPr id="71692" name="TextBox 19"/>
            <p:cNvSpPr txBox="1">
              <a:spLocks noChangeArrowheads="1"/>
            </p:cNvSpPr>
            <p:nvPr/>
          </p:nvSpPr>
          <p:spPr bwMode="auto">
            <a:xfrm>
              <a:off x="2843808" y="3648328"/>
              <a:ext cx="983604" cy="2175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2000" b="1" dirty="0">
                  <a:solidFill>
                    <a:srgbClr val="2F2B20"/>
                  </a:solidFill>
                  <a:latin typeface="Gill Sans MT" pitchFamily="34" charset="0"/>
                </a:rPr>
                <a:t>SDM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</p:txBody>
        </p:sp>
        <p:sp>
          <p:nvSpPr>
            <p:cNvPr id="71693" name="TextBox 20"/>
            <p:cNvSpPr txBox="1">
              <a:spLocks noChangeArrowheads="1"/>
            </p:cNvSpPr>
            <p:nvPr/>
          </p:nvSpPr>
          <p:spPr bwMode="auto">
            <a:xfrm>
              <a:off x="3924686" y="3641525"/>
              <a:ext cx="983604" cy="1559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19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19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19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 err="1">
                  <a:solidFill>
                    <a:srgbClr val="2F2B20"/>
                  </a:solidFill>
                  <a:latin typeface="Gill Sans MT" pitchFamily="34" charset="0"/>
                </a:rPr>
                <a:t>Sarpras</a:t>
              </a:r>
              <a:endParaRPr lang="id-ID" sz="1900" b="1" dirty="0">
                <a:solidFill>
                  <a:srgbClr val="2F2B20"/>
                </a:solidFill>
                <a:latin typeface="Gill Sans MT" pitchFamily="34" charset="0"/>
              </a:endParaRPr>
            </a:p>
          </p:txBody>
        </p:sp>
        <p:sp>
          <p:nvSpPr>
            <p:cNvPr id="71694" name="TextBox 21"/>
            <p:cNvSpPr txBox="1">
              <a:spLocks noChangeArrowheads="1"/>
            </p:cNvSpPr>
            <p:nvPr/>
          </p:nvSpPr>
          <p:spPr bwMode="auto">
            <a:xfrm>
              <a:off x="4955790" y="3638373"/>
              <a:ext cx="983604" cy="1641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id-ID" sz="2000" b="1" dirty="0">
                <a:solidFill>
                  <a:srgbClr val="2F2B20"/>
                </a:solidFill>
                <a:latin typeface="Arial" pitchFamily="34" charset="0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2000" b="1" dirty="0">
                  <a:solidFill>
                    <a:srgbClr val="2F2B20"/>
                  </a:solidFill>
                  <a:latin typeface="Gill Sans MT" pitchFamily="34" charset="0"/>
                </a:rPr>
                <a:t>Ke</a:t>
              </a:r>
              <a:r>
                <a:rPr lang="en-US" sz="2000" b="1" dirty="0" err="1">
                  <a:solidFill>
                    <a:srgbClr val="2F2B20"/>
                  </a:solidFill>
                  <a:latin typeface="Gill Sans MT" pitchFamily="34" charset="0"/>
                </a:rPr>
                <a:t>rjasama</a:t>
              </a:r>
              <a:endParaRPr lang="id-ID" sz="2000" b="1" dirty="0">
                <a:solidFill>
                  <a:srgbClr val="2F2B20"/>
                </a:solidFill>
                <a:latin typeface="Gill Sans MT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000685" y="5177082"/>
              <a:ext cx="866896" cy="479492"/>
            </a:xfrm>
            <a:custGeom>
              <a:avLst/>
              <a:gdLst>
                <a:gd name="connsiteX0" fmla="*/ 0 w 997527"/>
                <a:gd name="connsiteY0" fmla="*/ 14366 h 667509"/>
                <a:gd name="connsiteX1" fmla="*/ 0 w 997527"/>
                <a:gd name="connsiteY1" fmla="*/ 14366 h 667509"/>
                <a:gd name="connsiteX2" fmla="*/ 427511 w 997527"/>
                <a:gd name="connsiteY2" fmla="*/ 14366 h 667509"/>
                <a:gd name="connsiteX3" fmla="*/ 605641 w 997527"/>
                <a:gd name="connsiteY3" fmla="*/ 38117 h 667509"/>
                <a:gd name="connsiteX4" fmla="*/ 700644 w 997527"/>
                <a:gd name="connsiteY4" fmla="*/ 61868 h 667509"/>
                <a:gd name="connsiteX5" fmla="*/ 902524 w 997527"/>
                <a:gd name="connsiteY5" fmla="*/ 73743 h 667509"/>
                <a:gd name="connsiteX6" fmla="*/ 973776 w 997527"/>
                <a:gd name="connsiteY6" fmla="*/ 109369 h 667509"/>
                <a:gd name="connsiteX7" fmla="*/ 997527 w 997527"/>
                <a:gd name="connsiteY7" fmla="*/ 144995 h 667509"/>
                <a:gd name="connsiteX8" fmla="*/ 926275 w 997527"/>
                <a:gd name="connsiteY8" fmla="*/ 216247 h 667509"/>
                <a:gd name="connsiteX9" fmla="*/ 878774 w 997527"/>
                <a:gd name="connsiteY9" fmla="*/ 275624 h 667509"/>
                <a:gd name="connsiteX10" fmla="*/ 866898 w 997527"/>
                <a:gd name="connsiteY10" fmla="*/ 311249 h 667509"/>
                <a:gd name="connsiteX11" fmla="*/ 795646 w 997527"/>
                <a:gd name="connsiteY11" fmla="*/ 346875 h 667509"/>
                <a:gd name="connsiteX12" fmla="*/ 748145 w 997527"/>
                <a:gd name="connsiteY12" fmla="*/ 394377 h 667509"/>
                <a:gd name="connsiteX13" fmla="*/ 736270 w 997527"/>
                <a:gd name="connsiteY13" fmla="*/ 430003 h 667509"/>
                <a:gd name="connsiteX14" fmla="*/ 712519 w 997527"/>
                <a:gd name="connsiteY14" fmla="*/ 465629 h 667509"/>
                <a:gd name="connsiteX15" fmla="*/ 641267 w 997527"/>
                <a:gd name="connsiteY15" fmla="*/ 513130 h 667509"/>
                <a:gd name="connsiteX16" fmla="*/ 593766 w 997527"/>
                <a:gd name="connsiteY16" fmla="*/ 560631 h 667509"/>
                <a:gd name="connsiteX17" fmla="*/ 581891 w 997527"/>
                <a:gd name="connsiteY17" fmla="*/ 596257 h 667509"/>
                <a:gd name="connsiteX18" fmla="*/ 546265 w 997527"/>
                <a:gd name="connsiteY18" fmla="*/ 608133 h 667509"/>
                <a:gd name="connsiteX19" fmla="*/ 510639 w 997527"/>
                <a:gd name="connsiteY19" fmla="*/ 631883 h 667509"/>
                <a:gd name="connsiteX20" fmla="*/ 439387 w 997527"/>
                <a:gd name="connsiteY20" fmla="*/ 655634 h 667509"/>
                <a:gd name="connsiteX21" fmla="*/ 403761 w 997527"/>
                <a:gd name="connsiteY21" fmla="*/ 667509 h 667509"/>
                <a:gd name="connsiteX22" fmla="*/ 261257 w 997527"/>
                <a:gd name="connsiteY22" fmla="*/ 655634 h 667509"/>
                <a:gd name="connsiteX23" fmla="*/ 178130 w 997527"/>
                <a:gd name="connsiteY23" fmla="*/ 631883 h 667509"/>
                <a:gd name="connsiteX24" fmla="*/ 83127 w 997527"/>
                <a:gd name="connsiteY24" fmla="*/ 643759 h 667509"/>
                <a:gd name="connsiteX25" fmla="*/ 47501 w 997527"/>
                <a:gd name="connsiteY25" fmla="*/ 631883 h 667509"/>
                <a:gd name="connsiteX26" fmla="*/ 35626 w 997527"/>
                <a:gd name="connsiteY26" fmla="*/ 572507 h 667509"/>
                <a:gd name="connsiteX27" fmla="*/ 0 w 997527"/>
                <a:gd name="connsiteY27" fmla="*/ 14366 h 66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7527" h="667509">
                  <a:moveTo>
                    <a:pt x="0" y="14366"/>
                  </a:moveTo>
                  <a:lnTo>
                    <a:pt x="0" y="14366"/>
                  </a:lnTo>
                  <a:cubicBezTo>
                    <a:pt x="203978" y="-6031"/>
                    <a:pt x="123686" y="-3506"/>
                    <a:pt x="427511" y="14366"/>
                  </a:cubicBezTo>
                  <a:cubicBezTo>
                    <a:pt x="439784" y="15088"/>
                    <a:pt x="587839" y="34557"/>
                    <a:pt x="605641" y="38117"/>
                  </a:cubicBezTo>
                  <a:cubicBezTo>
                    <a:pt x="637649" y="44519"/>
                    <a:pt x="668058" y="59951"/>
                    <a:pt x="700644" y="61868"/>
                  </a:cubicBezTo>
                  <a:lnTo>
                    <a:pt x="902524" y="73743"/>
                  </a:lnTo>
                  <a:cubicBezTo>
                    <a:pt x="931501" y="83402"/>
                    <a:pt x="950754" y="86347"/>
                    <a:pt x="973776" y="109369"/>
                  </a:cubicBezTo>
                  <a:cubicBezTo>
                    <a:pt x="983868" y="119461"/>
                    <a:pt x="989610" y="133120"/>
                    <a:pt x="997527" y="144995"/>
                  </a:cubicBezTo>
                  <a:cubicBezTo>
                    <a:pt x="973776" y="168746"/>
                    <a:pt x="936896" y="184382"/>
                    <a:pt x="926275" y="216247"/>
                  </a:cubicBezTo>
                  <a:cubicBezTo>
                    <a:pt x="909887" y="265413"/>
                    <a:pt x="924815" y="244929"/>
                    <a:pt x="878774" y="275624"/>
                  </a:cubicBezTo>
                  <a:cubicBezTo>
                    <a:pt x="874815" y="287499"/>
                    <a:pt x="874718" y="301475"/>
                    <a:pt x="866898" y="311249"/>
                  </a:cubicBezTo>
                  <a:cubicBezTo>
                    <a:pt x="850154" y="332178"/>
                    <a:pt x="819117" y="339052"/>
                    <a:pt x="795646" y="346875"/>
                  </a:cubicBezTo>
                  <a:cubicBezTo>
                    <a:pt x="763979" y="441877"/>
                    <a:pt x="811480" y="331041"/>
                    <a:pt x="748145" y="394377"/>
                  </a:cubicBezTo>
                  <a:cubicBezTo>
                    <a:pt x="739294" y="403228"/>
                    <a:pt x="741868" y="418807"/>
                    <a:pt x="736270" y="430003"/>
                  </a:cubicBezTo>
                  <a:cubicBezTo>
                    <a:pt x="729887" y="442769"/>
                    <a:pt x="723260" y="456231"/>
                    <a:pt x="712519" y="465629"/>
                  </a:cubicBezTo>
                  <a:cubicBezTo>
                    <a:pt x="691037" y="484426"/>
                    <a:pt x="641267" y="513130"/>
                    <a:pt x="641267" y="513130"/>
                  </a:cubicBezTo>
                  <a:cubicBezTo>
                    <a:pt x="609600" y="608133"/>
                    <a:pt x="657101" y="497296"/>
                    <a:pt x="593766" y="560631"/>
                  </a:cubicBezTo>
                  <a:cubicBezTo>
                    <a:pt x="584915" y="569482"/>
                    <a:pt x="590742" y="587406"/>
                    <a:pt x="581891" y="596257"/>
                  </a:cubicBezTo>
                  <a:cubicBezTo>
                    <a:pt x="573040" y="605108"/>
                    <a:pt x="557461" y="602535"/>
                    <a:pt x="546265" y="608133"/>
                  </a:cubicBezTo>
                  <a:cubicBezTo>
                    <a:pt x="533500" y="614516"/>
                    <a:pt x="523681" y="626087"/>
                    <a:pt x="510639" y="631883"/>
                  </a:cubicBezTo>
                  <a:cubicBezTo>
                    <a:pt x="487761" y="642051"/>
                    <a:pt x="463138" y="647717"/>
                    <a:pt x="439387" y="655634"/>
                  </a:cubicBezTo>
                  <a:lnTo>
                    <a:pt x="403761" y="667509"/>
                  </a:lnTo>
                  <a:cubicBezTo>
                    <a:pt x="356260" y="663551"/>
                    <a:pt x="308555" y="661546"/>
                    <a:pt x="261257" y="655634"/>
                  </a:cubicBezTo>
                  <a:cubicBezTo>
                    <a:pt x="237395" y="652651"/>
                    <a:pt x="201795" y="639772"/>
                    <a:pt x="178130" y="631883"/>
                  </a:cubicBezTo>
                  <a:cubicBezTo>
                    <a:pt x="146462" y="635842"/>
                    <a:pt x="115041" y="643759"/>
                    <a:pt x="83127" y="643759"/>
                  </a:cubicBezTo>
                  <a:cubicBezTo>
                    <a:pt x="70609" y="643759"/>
                    <a:pt x="54445" y="642298"/>
                    <a:pt x="47501" y="631883"/>
                  </a:cubicBezTo>
                  <a:cubicBezTo>
                    <a:pt x="36305" y="615089"/>
                    <a:pt x="36000" y="592687"/>
                    <a:pt x="35626" y="572507"/>
                  </a:cubicBezTo>
                  <a:cubicBezTo>
                    <a:pt x="32035" y="378577"/>
                    <a:pt x="5938" y="107389"/>
                    <a:pt x="0" y="1436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020003" y="3605237"/>
              <a:ext cx="1505160" cy="1511511"/>
            </a:xfrm>
            <a:custGeom>
              <a:avLst/>
              <a:gdLst>
                <a:gd name="connsiteX0" fmla="*/ 103377 w 1564051"/>
                <a:gd name="connsiteY0" fmla="*/ 121361 h 1570359"/>
                <a:gd name="connsiteX1" fmla="*/ 1564042 w 1564051"/>
                <a:gd name="connsiteY1" fmla="*/ 145112 h 1570359"/>
                <a:gd name="connsiteX2" fmla="*/ 127127 w 1564051"/>
                <a:gd name="connsiteY2" fmla="*/ 1570151 h 1570359"/>
                <a:gd name="connsiteX3" fmla="*/ 162753 w 1564051"/>
                <a:gd name="connsiteY3" fmla="*/ 228239 h 1570359"/>
                <a:gd name="connsiteX0" fmla="*/ 74143 w 1534897"/>
                <a:gd name="connsiteY0" fmla="*/ 117292 h 1506934"/>
                <a:gd name="connsiteX1" fmla="*/ 1534808 w 1534897"/>
                <a:gd name="connsiteY1" fmla="*/ 141043 h 1506934"/>
                <a:gd name="connsiteX2" fmla="*/ 145395 w 1534897"/>
                <a:gd name="connsiteY2" fmla="*/ 1506706 h 1506934"/>
                <a:gd name="connsiteX3" fmla="*/ 133519 w 1534897"/>
                <a:gd name="connsiteY3" fmla="*/ 224170 h 1506934"/>
                <a:gd name="connsiteX0" fmla="*/ 48532 w 1509287"/>
                <a:gd name="connsiteY0" fmla="*/ 117292 h 1550955"/>
                <a:gd name="connsiteX1" fmla="*/ 1509197 w 1509287"/>
                <a:gd name="connsiteY1" fmla="*/ 141043 h 1550955"/>
                <a:gd name="connsiteX2" fmla="*/ 119784 w 1509287"/>
                <a:gd name="connsiteY2" fmla="*/ 1506706 h 1550955"/>
                <a:gd name="connsiteX3" fmla="*/ 72282 w 1509287"/>
                <a:gd name="connsiteY3" fmla="*/ 1126694 h 1550955"/>
                <a:gd name="connsiteX4" fmla="*/ 107908 w 1509287"/>
                <a:gd name="connsiteY4" fmla="*/ 224170 h 1550955"/>
                <a:gd name="connsiteX0" fmla="*/ 46938 w 1507693"/>
                <a:gd name="connsiteY0" fmla="*/ 117292 h 1633402"/>
                <a:gd name="connsiteX1" fmla="*/ 1507603 w 1507693"/>
                <a:gd name="connsiteY1" fmla="*/ 141043 h 1633402"/>
                <a:gd name="connsiteX2" fmla="*/ 118190 w 1507693"/>
                <a:gd name="connsiteY2" fmla="*/ 1506706 h 1633402"/>
                <a:gd name="connsiteX3" fmla="*/ 70687 w 1507693"/>
                <a:gd name="connsiteY3" fmla="*/ 1530455 h 1633402"/>
                <a:gd name="connsiteX4" fmla="*/ 70688 w 1507693"/>
                <a:gd name="connsiteY4" fmla="*/ 1126694 h 1633402"/>
                <a:gd name="connsiteX5" fmla="*/ 106314 w 1507693"/>
                <a:gd name="connsiteY5" fmla="*/ 224170 h 1633402"/>
                <a:gd name="connsiteX0" fmla="*/ 46938 w 1507693"/>
                <a:gd name="connsiteY0" fmla="*/ 117292 h 1633402"/>
                <a:gd name="connsiteX1" fmla="*/ 1507603 w 1507693"/>
                <a:gd name="connsiteY1" fmla="*/ 141043 h 1633402"/>
                <a:gd name="connsiteX2" fmla="*/ 118190 w 1507693"/>
                <a:gd name="connsiteY2" fmla="*/ 1506706 h 1633402"/>
                <a:gd name="connsiteX3" fmla="*/ 70687 w 1507693"/>
                <a:gd name="connsiteY3" fmla="*/ 1530455 h 1633402"/>
                <a:gd name="connsiteX4" fmla="*/ 70688 w 1507693"/>
                <a:gd name="connsiteY4" fmla="*/ 1126694 h 1633402"/>
                <a:gd name="connsiteX5" fmla="*/ 58813 w 1507693"/>
                <a:gd name="connsiteY5" fmla="*/ 129168 h 1633402"/>
                <a:gd name="connsiteX0" fmla="*/ 46938 w 1514954"/>
                <a:gd name="connsiteY0" fmla="*/ 80542 h 1596652"/>
                <a:gd name="connsiteX1" fmla="*/ 640703 w 1514954"/>
                <a:gd name="connsiteY1" fmla="*/ 92415 h 1596652"/>
                <a:gd name="connsiteX2" fmla="*/ 1507603 w 1514954"/>
                <a:gd name="connsiteY2" fmla="*/ 104293 h 1596652"/>
                <a:gd name="connsiteX3" fmla="*/ 118190 w 1514954"/>
                <a:gd name="connsiteY3" fmla="*/ 1469956 h 1596652"/>
                <a:gd name="connsiteX4" fmla="*/ 70687 w 1514954"/>
                <a:gd name="connsiteY4" fmla="*/ 1493705 h 1596652"/>
                <a:gd name="connsiteX5" fmla="*/ 70688 w 1514954"/>
                <a:gd name="connsiteY5" fmla="*/ 1089944 h 1596652"/>
                <a:gd name="connsiteX6" fmla="*/ 58813 w 1514954"/>
                <a:gd name="connsiteY6" fmla="*/ 92418 h 1596652"/>
                <a:gd name="connsiteX0" fmla="*/ 46938 w 1542044"/>
                <a:gd name="connsiteY0" fmla="*/ 62578 h 1578688"/>
                <a:gd name="connsiteX1" fmla="*/ 640703 w 1542044"/>
                <a:gd name="connsiteY1" fmla="*/ 74451 h 1578688"/>
                <a:gd name="connsiteX2" fmla="*/ 1080089 w 1542044"/>
                <a:gd name="connsiteY2" fmla="*/ 133828 h 1578688"/>
                <a:gd name="connsiteX3" fmla="*/ 1507603 w 1542044"/>
                <a:gd name="connsiteY3" fmla="*/ 86329 h 1578688"/>
                <a:gd name="connsiteX4" fmla="*/ 118190 w 1542044"/>
                <a:gd name="connsiteY4" fmla="*/ 1451992 h 1578688"/>
                <a:gd name="connsiteX5" fmla="*/ 70687 w 1542044"/>
                <a:gd name="connsiteY5" fmla="*/ 1475741 h 1578688"/>
                <a:gd name="connsiteX6" fmla="*/ 70688 w 1542044"/>
                <a:gd name="connsiteY6" fmla="*/ 1071980 h 1578688"/>
                <a:gd name="connsiteX7" fmla="*/ 58813 w 1542044"/>
                <a:gd name="connsiteY7" fmla="*/ 74454 h 1578688"/>
                <a:gd name="connsiteX0" fmla="*/ 46938 w 1628252"/>
                <a:gd name="connsiteY0" fmla="*/ 75232 h 1591342"/>
                <a:gd name="connsiteX1" fmla="*/ 640703 w 1628252"/>
                <a:gd name="connsiteY1" fmla="*/ 87105 h 1591342"/>
                <a:gd name="connsiteX2" fmla="*/ 1080089 w 1628252"/>
                <a:gd name="connsiteY2" fmla="*/ 146482 h 1591342"/>
                <a:gd name="connsiteX3" fmla="*/ 1507601 w 1628252"/>
                <a:gd name="connsiteY3" fmla="*/ 110856 h 1591342"/>
                <a:gd name="connsiteX4" fmla="*/ 1507603 w 1628252"/>
                <a:gd name="connsiteY4" fmla="*/ 98983 h 1591342"/>
                <a:gd name="connsiteX5" fmla="*/ 118190 w 1628252"/>
                <a:gd name="connsiteY5" fmla="*/ 1464646 h 1591342"/>
                <a:gd name="connsiteX6" fmla="*/ 70687 w 1628252"/>
                <a:gd name="connsiteY6" fmla="*/ 1488395 h 1591342"/>
                <a:gd name="connsiteX7" fmla="*/ 70688 w 1628252"/>
                <a:gd name="connsiteY7" fmla="*/ 1084634 h 1591342"/>
                <a:gd name="connsiteX8" fmla="*/ 58813 w 1628252"/>
                <a:gd name="connsiteY8" fmla="*/ 87108 h 1591342"/>
                <a:gd name="connsiteX0" fmla="*/ 46938 w 1596024"/>
                <a:gd name="connsiteY0" fmla="*/ 60041 h 1576151"/>
                <a:gd name="connsiteX1" fmla="*/ 640703 w 1596024"/>
                <a:gd name="connsiteY1" fmla="*/ 71914 h 1576151"/>
                <a:gd name="connsiteX2" fmla="*/ 1080089 w 1596024"/>
                <a:gd name="connsiteY2" fmla="*/ 131291 h 1576151"/>
                <a:gd name="connsiteX3" fmla="*/ 1507601 w 1596024"/>
                <a:gd name="connsiteY3" fmla="*/ 95665 h 1576151"/>
                <a:gd name="connsiteX4" fmla="*/ 1460099 w 1596024"/>
                <a:gd name="connsiteY4" fmla="*/ 143166 h 1576151"/>
                <a:gd name="connsiteX5" fmla="*/ 1507603 w 1596024"/>
                <a:gd name="connsiteY5" fmla="*/ 83792 h 1576151"/>
                <a:gd name="connsiteX6" fmla="*/ 118190 w 1596024"/>
                <a:gd name="connsiteY6" fmla="*/ 1449455 h 1576151"/>
                <a:gd name="connsiteX7" fmla="*/ 70687 w 1596024"/>
                <a:gd name="connsiteY7" fmla="*/ 1473204 h 1576151"/>
                <a:gd name="connsiteX8" fmla="*/ 70688 w 1596024"/>
                <a:gd name="connsiteY8" fmla="*/ 1069443 h 1576151"/>
                <a:gd name="connsiteX9" fmla="*/ 58813 w 1596024"/>
                <a:gd name="connsiteY9" fmla="*/ 71917 h 1576151"/>
                <a:gd name="connsiteX0" fmla="*/ 0 w 1505127"/>
                <a:gd name="connsiteY0" fmla="*/ 17351 h 1481020"/>
                <a:gd name="connsiteX1" fmla="*/ 593765 w 1505127"/>
                <a:gd name="connsiteY1" fmla="*/ 29224 h 1481020"/>
                <a:gd name="connsiteX2" fmla="*/ 1033151 w 1505127"/>
                <a:gd name="connsiteY2" fmla="*/ 88601 h 1481020"/>
                <a:gd name="connsiteX3" fmla="*/ 1460663 w 1505127"/>
                <a:gd name="connsiteY3" fmla="*/ 52975 h 1481020"/>
                <a:gd name="connsiteX4" fmla="*/ 1413161 w 1505127"/>
                <a:gd name="connsiteY4" fmla="*/ 100476 h 1481020"/>
                <a:gd name="connsiteX5" fmla="*/ 1460665 w 1505127"/>
                <a:gd name="connsiteY5" fmla="*/ 41102 h 1481020"/>
                <a:gd name="connsiteX6" fmla="*/ 676891 w 1505127"/>
                <a:gd name="connsiteY6" fmla="*/ 812996 h 1481020"/>
                <a:gd name="connsiteX7" fmla="*/ 71252 w 1505127"/>
                <a:gd name="connsiteY7" fmla="*/ 1406765 h 1481020"/>
                <a:gd name="connsiteX8" fmla="*/ 23749 w 1505127"/>
                <a:gd name="connsiteY8" fmla="*/ 1430514 h 1481020"/>
                <a:gd name="connsiteX9" fmla="*/ 23750 w 1505127"/>
                <a:gd name="connsiteY9" fmla="*/ 1026753 h 1481020"/>
                <a:gd name="connsiteX10" fmla="*/ 11875 w 1505127"/>
                <a:gd name="connsiteY10" fmla="*/ 29227 h 1481020"/>
                <a:gd name="connsiteX0" fmla="*/ 0 w 1505127"/>
                <a:gd name="connsiteY0" fmla="*/ 17351 h 1481020"/>
                <a:gd name="connsiteX1" fmla="*/ 593765 w 1505127"/>
                <a:gd name="connsiteY1" fmla="*/ 29224 h 1481020"/>
                <a:gd name="connsiteX2" fmla="*/ 1033151 w 1505127"/>
                <a:gd name="connsiteY2" fmla="*/ 88601 h 1481020"/>
                <a:gd name="connsiteX3" fmla="*/ 1460663 w 1505127"/>
                <a:gd name="connsiteY3" fmla="*/ 52975 h 1481020"/>
                <a:gd name="connsiteX4" fmla="*/ 1413161 w 1505127"/>
                <a:gd name="connsiteY4" fmla="*/ 100476 h 1481020"/>
                <a:gd name="connsiteX5" fmla="*/ 1460665 w 1505127"/>
                <a:gd name="connsiteY5" fmla="*/ 41102 h 1481020"/>
                <a:gd name="connsiteX6" fmla="*/ 676891 w 1505127"/>
                <a:gd name="connsiteY6" fmla="*/ 812996 h 1481020"/>
                <a:gd name="connsiteX7" fmla="*/ 71252 w 1505127"/>
                <a:gd name="connsiteY7" fmla="*/ 1406765 h 1481020"/>
                <a:gd name="connsiteX8" fmla="*/ 23749 w 1505127"/>
                <a:gd name="connsiteY8" fmla="*/ 1430514 h 1481020"/>
                <a:gd name="connsiteX9" fmla="*/ 23750 w 1505127"/>
                <a:gd name="connsiteY9" fmla="*/ 1026753 h 1481020"/>
                <a:gd name="connsiteX10" fmla="*/ 11875 w 1505127"/>
                <a:gd name="connsiteY10" fmla="*/ 29227 h 1481020"/>
                <a:gd name="connsiteX0" fmla="*/ 0 w 1505127"/>
                <a:gd name="connsiteY0" fmla="*/ 17351 h 1512561"/>
                <a:gd name="connsiteX1" fmla="*/ 593765 w 1505127"/>
                <a:gd name="connsiteY1" fmla="*/ 29224 h 1512561"/>
                <a:gd name="connsiteX2" fmla="*/ 1033151 w 1505127"/>
                <a:gd name="connsiteY2" fmla="*/ 88601 h 1512561"/>
                <a:gd name="connsiteX3" fmla="*/ 1460663 w 1505127"/>
                <a:gd name="connsiteY3" fmla="*/ 52975 h 1512561"/>
                <a:gd name="connsiteX4" fmla="*/ 1413161 w 1505127"/>
                <a:gd name="connsiteY4" fmla="*/ 100476 h 1512561"/>
                <a:gd name="connsiteX5" fmla="*/ 1460665 w 1505127"/>
                <a:gd name="connsiteY5" fmla="*/ 41102 h 1512561"/>
                <a:gd name="connsiteX6" fmla="*/ 676891 w 1505127"/>
                <a:gd name="connsiteY6" fmla="*/ 812996 h 1512561"/>
                <a:gd name="connsiteX7" fmla="*/ 71252 w 1505127"/>
                <a:gd name="connsiteY7" fmla="*/ 1406765 h 1512561"/>
                <a:gd name="connsiteX8" fmla="*/ 35624 w 1505127"/>
                <a:gd name="connsiteY8" fmla="*/ 1478015 h 1512561"/>
                <a:gd name="connsiteX9" fmla="*/ 23750 w 1505127"/>
                <a:gd name="connsiteY9" fmla="*/ 1026753 h 1512561"/>
                <a:gd name="connsiteX10" fmla="*/ 11875 w 1505127"/>
                <a:gd name="connsiteY10" fmla="*/ 29227 h 1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5127" h="1512561">
                  <a:moveTo>
                    <a:pt x="0" y="17351"/>
                  </a:moveTo>
                  <a:cubicBezTo>
                    <a:pt x="95002" y="7455"/>
                    <a:pt x="350321" y="25266"/>
                    <a:pt x="593765" y="29224"/>
                  </a:cubicBezTo>
                  <a:cubicBezTo>
                    <a:pt x="761998" y="23286"/>
                    <a:pt x="888668" y="86621"/>
                    <a:pt x="1033151" y="88601"/>
                  </a:cubicBezTo>
                  <a:cubicBezTo>
                    <a:pt x="1179613" y="78705"/>
                    <a:pt x="1389411" y="60892"/>
                    <a:pt x="1460663" y="52975"/>
                  </a:cubicBezTo>
                  <a:cubicBezTo>
                    <a:pt x="1549728" y="29224"/>
                    <a:pt x="1413161" y="102455"/>
                    <a:pt x="1413161" y="100476"/>
                  </a:cubicBezTo>
                  <a:cubicBezTo>
                    <a:pt x="1413161" y="98497"/>
                    <a:pt x="1583377" y="-77651"/>
                    <a:pt x="1460665" y="41102"/>
                  </a:cubicBezTo>
                  <a:cubicBezTo>
                    <a:pt x="1337953" y="159855"/>
                    <a:pt x="938149" y="571532"/>
                    <a:pt x="676891" y="812996"/>
                  </a:cubicBezTo>
                  <a:cubicBezTo>
                    <a:pt x="510637" y="1046545"/>
                    <a:pt x="178130" y="1295929"/>
                    <a:pt x="71252" y="1406765"/>
                  </a:cubicBezTo>
                  <a:cubicBezTo>
                    <a:pt x="-35626" y="1517601"/>
                    <a:pt x="43541" y="1541350"/>
                    <a:pt x="35624" y="1478015"/>
                  </a:cubicBezTo>
                  <a:cubicBezTo>
                    <a:pt x="27707" y="1414680"/>
                    <a:pt x="7916" y="1248426"/>
                    <a:pt x="23750" y="1026753"/>
                  </a:cubicBezTo>
                  <a:cubicBezTo>
                    <a:pt x="21771" y="812997"/>
                    <a:pt x="-11876" y="181627"/>
                    <a:pt x="11875" y="292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71697" name="TextBox 8"/>
            <p:cNvSpPr txBox="1">
              <a:spLocks noChangeArrowheads="1"/>
            </p:cNvSpPr>
            <p:nvPr/>
          </p:nvSpPr>
          <p:spPr bwMode="auto">
            <a:xfrm>
              <a:off x="5972444" y="3817515"/>
              <a:ext cx="1719369" cy="49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2F2B20"/>
                  </a:solidFill>
                  <a:latin typeface="Gill Sans MT" pitchFamily="34" charset="0"/>
                </a:rPr>
                <a:t>Tata </a:t>
              </a:r>
              <a:r>
                <a:rPr lang="en-US" b="1" dirty="0" err="1">
                  <a:solidFill>
                    <a:srgbClr val="2F2B20"/>
                  </a:solidFill>
                  <a:latin typeface="Gill Sans MT" pitchFamily="34" charset="0"/>
                </a:rPr>
                <a:t>Pamong</a:t>
              </a:r>
              <a:r>
                <a:rPr lang="id-ID" b="1" dirty="0">
                  <a:solidFill>
                    <a:srgbClr val="2F2B20"/>
                  </a:solidFill>
                  <a:latin typeface="Gill Sans MT" pitchFamily="34" charset="0"/>
                </a:rPr>
                <a:t> </a:t>
              </a:r>
            </a:p>
          </p:txBody>
        </p:sp>
        <p:sp>
          <p:nvSpPr>
            <p:cNvPr id="71698" name="TextBox 9"/>
            <p:cNvSpPr txBox="1">
              <a:spLocks noChangeArrowheads="1"/>
            </p:cNvSpPr>
            <p:nvPr/>
          </p:nvSpPr>
          <p:spPr bwMode="auto">
            <a:xfrm rot="19410869">
              <a:off x="6104895" y="4528225"/>
              <a:ext cx="1188907" cy="451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srgbClr val="2F2B20"/>
                  </a:solidFill>
                  <a:latin typeface="Arial" pitchFamily="34" charset="0"/>
                </a:rPr>
                <a:t>M U T U</a:t>
              </a:r>
            </a:p>
          </p:txBody>
        </p:sp>
        <p:sp>
          <p:nvSpPr>
            <p:cNvPr id="12" name="Up Arrow 11"/>
            <p:cNvSpPr/>
            <p:nvPr/>
          </p:nvSpPr>
          <p:spPr>
            <a:xfrm>
              <a:off x="2123734" y="3694150"/>
              <a:ext cx="360412" cy="606510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30" name="Up Arrow 29"/>
            <p:cNvSpPr/>
            <p:nvPr/>
          </p:nvSpPr>
          <p:spPr>
            <a:xfrm>
              <a:off x="3131936" y="3756070"/>
              <a:ext cx="360413" cy="604922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31" name="Up Arrow 30"/>
            <p:cNvSpPr/>
            <p:nvPr/>
          </p:nvSpPr>
          <p:spPr>
            <a:xfrm>
              <a:off x="4140140" y="3759246"/>
              <a:ext cx="360412" cy="606510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33" name="Up Arrow 32"/>
            <p:cNvSpPr/>
            <p:nvPr/>
          </p:nvSpPr>
          <p:spPr>
            <a:xfrm>
              <a:off x="5265834" y="3744957"/>
              <a:ext cx="360413" cy="604921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FF0000"/>
                </a:solidFill>
              </a:endParaRPr>
            </a:p>
          </p:txBody>
        </p:sp>
      </p:grpSp>
      <p:sp>
        <p:nvSpPr>
          <p:cNvPr id="2" name="Up Arrow 1"/>
          <p:cNvSpPr/>
          <p:nvPr/>
        </p:nvSpPr>
        <p:spPr>
          <a:xfrm>
            <a:off x="5562614" y="2703915"/>
            <a:ext cx="238125" cy="15954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22490" y="1828803"/>
            <a:ext cx="2345310" cy="1531061"/>
            <a:chOff x="4526029" y="3783331"/>
            <a:chExt cx="1440605" cy="1199072"/>
          </a:xfrm>
          <a:solidFill>
            <a:srgbClr val="FF0000"/>
          </a:solidFill>
        </p:grpSpPr>
        <p:sp>
          <p:nvSpPr>
            <p:cNvPr id="23" name="Oval 22"/>
            <p:cNvSpPr/>
            <p:nvPr/>
          </p:nvSpPr>
          <p:spPr>
            <a:xfrm>
              <a:off x="4526029" y="3783331"/>
              <a:ext cx="1440605" cy="119907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>
                <a:solidFill>
                  <a:srgbClr val="FFFFFF"/>
                </a:solidFill>
              </a:endParaRPr>
            </a:p>
          </p:txBody>
        </p:sp>
        <p:sp>
          <p:nvSpPr>
            <p:cNvPr id="24" name="Text Box 15"/>
            <p:cNvSpPr txBox="1"/>
            <p:nvPr/>
          </p:nvSpPr>
          <p:spPr>
            <a:xfrm>
              <a:off x="4609266" y="3970422"/>
              <a:ext cx="1357368" cy="54809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fontAlgn="base" latinLnBrk="0">
                <a:lnSpc>
                  <a:spcPct val="115000"/>
                </a:lnSpc>
                <a:spcBef>
                  <a:spcPct val="0"/>
                </a:spcBef>
                <a:buFont typeface="+mj-lt"/>
                <a:buAutoNum type="arabicPeriod"/>
                <a:defRPr/>
              </a:pPr>
              <a:r>
                <a:rPr lang="id-ID" sz="2400" b="1" dirty="0">
                  <a:solidFill>
                    <a:srgbClr val="FFFF00"/>
                  </a:solidFill>
                  <a:latin typeface="Gill Sans MT" pitchFamily="34" charset="0"/>
                  <a:ea typeface="Times New Roman"/>
                  <a:cs typeface="Arial" panose="020B0604020202020204" pitchFamily="34" charset="0"/>
                </a:rPr>
                <a:t>Reputasi</a:t>
              </a:r>
            </a:p>
            <a:p>
              <a:pPr marL="342900" indent="-342900" fontAlgn="base" latinLnBrk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 typeface="+mj-lt"/>
                <a:buAutoNum type="arabicPeriod"/>
                <a:defRPr/>
              </a:pPr>
              <a:r>
                <a:rPr lang="id-ID" b="1" dirty="0">
                  <a:solidFill>
                    <a:srgbClr val="FFFFFF"/>
                  </a:solidFill>
                  <a:latin typeface="Gill Sans MT" pitchFamily="34" charset="0"/>
                  <a:ea typeface="Times New Roman"/>
                  <a:cs typeface="Arial" panose="020B0604020202020204" pitchFamily="34" charset="0"/>
                </a:rPr>
                <a:t>Keunggulan Tri Dharma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81800" y="195486"/>
            <a:ext cx="2057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  <a:latin typeface="Gill Sans MT" pitchFamily="34" charset="0"/>
              </a:rPr>
              <a:t>Akreditasi</a:t>
            </a:r>
          </a:p>
          <a:p>
            <a:pPr marL="285750" indent="-285750" algn="ctr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WCU</a:t>
            </a:r>
            <a:endParaRPr lang="id-ID" sz="2400" b="1" dirty="0">
              <a:solidFill>
                <a:srgbClr val="FF0000"/>
              </a:solidFill>
              <a:latin typeface="Gill Sans MT" pitchFamily="34" charset="0"/>
            </a:endParaRPr>
          </a:p>
          <a:p>
            <a:pPr marL="285750" indent="-285750" algn="ctr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  <a:latin typeface="Gill Sans MT" pitchFamily="34" charset="0"/>
              </a:rPr>
              <a:t>dsb</a:t>
            </a:r>
          </a:p>
        </p:txBody>
      </p:sp>
      <p:sp>
        <p:nvSpPr>
          <p:cNvPr id="4" name="Up Arrow 3"/>
          <p:cNvSpPr/>
          <p:nvPr/>
        </p:nvSpPr>
        <p:spPr>
          <a:xfrm>
            <a:off x="7673341" y="1250560"/>
            <a:ext cx="419100" cy="5309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1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83" y="418356"/>
            <a:ext cx="8009957" cy="85725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sz="2400" b="1" spc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400" b="1" spc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612" y="3112294"/>
            <a:ext cx="4303749" cy="1077218"/>
          </a:xfrm>
          <a:prstGeom prst="rect">
            <a:avLst/>
          </a:prstGeom>
          <a:solidFill>
            <a:schemeClr val="accent1">
              <a:lumMod val="40000"/>
              <a:lumOff val="60000"/>
              <a:alpha val="42999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2B20"/>
                </a:solidFill>
                <a:latin typeface="Arial" charset="0"/>
                <a:cs typeface="Arial" charset="0"/>
              </a:rPr>
              <a:t>Quality is on the eyes of beholder</a:t>
            </a:r>
          </a:p>
        </p:txBody>
      </p:sp>
      <p:pic>
        <p:nvPicPr>
          <p:cNvPr id="28" name="Picture 4" descr="cat_and_mirr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083" y="839415"/>
            <a:ext cx="4036964" cy="36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0700" y="914400"/>
            <a:ext cx="4303748" cy="1981200"/>
          </a:xfrm>
          <a:prstGeom prst="rect">
            <a:avLst/>
          </a:prstGeom>
          <a:solidFill>
            <a:srgbClr val="FF0000">
              <a:alpha val="50999"/>
            </a:srgb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FF00"/>
                </a:solidFill>
                <a:latin typeface="Tahoma" pitchFamily="34" charset="0"/>
              </a:rPr>
              <a:t>ARE WE</a:t>
            </a:r>
            <a:r>
              <a:rPr lang="id-ID" sz="30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Tahoma" pitchFamily="34" charset="0"/>
              </a:rPr>
              <a:t>GOING 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FF00"/>
                </a:solidFill>
                <a:latin typeface="Tahoma" pitchFamily="34" charset="0"/>
              </a:rPr>
              <a:t>WORLD CLASS?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0700" y="37242"/>
            <a:ext cx="8255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100" dirty="0" err="1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Bagaimana</a:t>
            </a:r>
            <a:r>
              <a:rPr lang="en-US" sz="3600" b="1" spc="-100" dirty="0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 Cara </a:t>
            </a:r>
            <a:r>
              <a:rPr lang="en-US" sz="3600" b="1" spc="-100" dirty="0" err="1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Mengetahui</a:t>
            </a:r>
            <a:r>
              <a:rPr lang="en-US" sz="3600" b="1" spc="-100" dirty="0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spc="-100" dirty="0" err="1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Kondisi</a:t>
            </a:r>
            <a:r>
              <a:rPr lang="en-US" sz="3600" b="1" spc="-100" dirty="0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spc="-100" dirty="0" err="1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Anda</a:t>
            </a:r>
            <a:r>
              <a:rPr lang="en-US" sz="3600" b="1" spc="-100" dirty="0">
                <a:solidFill>
                  <a:srgbClr val="0070C0"/>
                </a:solidFill>
                <a:latin typeface="Candara" pitchFamily="34" charset="0"/>
                <a:ea typeface="+mj-ea"/>
                <a:cs typeface="Arial" panose="020B0604020202020204" pitchFamily="34" charset="0"/>
              </a:rPr>
              <a:t> ? </a:t>
            </a:r>
            <a:endParaRPr lang="en-US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62" y="1059582"/>
            <a:ext cx="7620000" cy="85725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Candara" pitchFamily="34" charset="0"/>
              </a:rPr>
              <a:t>Bercermin</a:t>
            </a:r>
            <a:endParaRPr lang="en-US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75106" name="Picture 2" descr="http://gainesvillescene.com/wp-content/uploads/2014/03/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27" y="2514708"/>
            <a:ext cx="3676165" cy="2135471"/>
          </a:xfrm>
          <a:prstGeom prst="rect">
            <a:avLst/>
          </a:prstGeom>
          <a:noFill/>
        </p:spPr>
      </p:pic>
      <p:pic>
        <p:nvPicPr>
          <p:cNvPr id="175108" name="Picture 4" descr="Image result for mirror reflection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0568" y="667305"/>
            <a:ext cx="3799495" cy="2053661"/>
          </a:xfrm>
          <a:prstGeom prst="rect">
            <a:avLst/>
          </a:prstGeom>
          <a:noFill/>
        </p:spPr>
      </p:pic>
      <p:pic>
        <p:nvPicPr>
          <p:cNvPr id="160770" name="Picture 2" descr="Image result for mirror 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085" y="2964657"/>
            <a:ext cx="3377329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68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83" y="418356"/>
            <a:ext cx="8009957" cy="85725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sz="2400" b="1" spc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400" b="1" spc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F4F0-5636-4C42-BF44-0A3F57D880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7" name="Picture 2" descr="Helen%20Mir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095" y="519113"/>
            <a:ext cx="5080651" cy="4381500"/>
          </a:xfrm>
          <a:prstGeom prst="rect">
            <a:avLst/>
          </a:prstGeom>
          <a:noFill/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80035" y="800100"/>
            <a:ext cx="3599153" cy="124225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49674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andara" pitchFamily="34" charset="0"/>
                <a:ea typeface="GungsuhChe" pitchFamily="49" charset="-127"/>
              </a:rPr>
              <a:t>EVALUASI   DIRI</a:t>
            </a:r>
            <a:endParaRPr lang="en-US" sz="1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Candara" pitchFamily="34" charset="0"/>
              <a:ea typeface="GungsuhChe" pitchFamily="49" charset="-127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andara" pitchFamily="34" charset="0"/>
                <a:ea typeface="GungsuhChe" pitchFamily="49" charset="-127"/>
              </a:rPr>
              <a:t> WHY ARE WE DOING..... ?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andara" pitchFamily="34" charset="0"/>
                <a:ea typeface="GungsuhChe" pitchFamily="49" charset="-127"/>
              </a:rPr>
              <a:t>DO WE REALLY.........?</a:t>
            </a:r>
          </a:p>
        </p:txBody>
      </p:sp>
      <p:pic>
        <p:nvPicPr>
          <p:cNvPr id="29" name="Picture 2" descr="Image result for mirror ref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61" y="2971885"/>
            <a:ext cx="2374684" cy="1328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48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571294" y="4659982"/>
            <a:ext cx="1003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Gill Sans MT" pitchFamily="34" charset="0"/>
              </a:rPr>
              <a:t>Auditee</a:t>
            </a:r>
          </a:p>
        </p:txBody>
      </p:sp>
      <p:pic>
        <p:nvPicPr>
          <p:cNvPr id="56324" name="Picture 4" descr="MAYIHELP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758" y="897817"/>
            <a:ext cx="2742614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0663" y="33468"/>
            <a:ext cx="3856434" cy="628650"/>
          </a:xfrm>
          <a:solidFill>
            <a:schemeClr val="bg1">
              <a:lumMod val="95000"/>
            </a:schemeClr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PERCEPTIONS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774121" y="30852"/>
            <a:ext cx="4188885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AUDITORS INTERNAL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3238318"/>
            <a:ext cx="5182538" cy="1833972"/>
            <a:chOff x="686021" y="4523774"/>
            <a:chExt cx="5334243" cy="2388615"/>
          </a:xfrm>
        </p:grpSpPr>
        <p:sp>
          <p:nvSpPr>
            <p:cNvPr id="56322" name="Rectangle 2"/>
            <p:cNvSpPr>
              <a:spLocks noChangeArrowheads="1"/>
            </p:cNvSpPr>
            <p:nvPr/>
          </p:nvSpPr>
          <p:spPr bwMode="auto">
            <a:xfrm>
              <a:off x="686021" y="6248400"/>
              <a:ext cx="1904145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2B20"/>
                </a:solidFill>
                <a:latin typeface="Gill Sans MT" pitchFamily="34" charset="0"/>
              </a:endParaRPr>
            </a:p>
          </p:txBody>
        </p:sp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3123736" y="6248400"/>
              <a:ext cx="2896528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2B20"/>
                </a:solidFill>
                <a:latin typeface="Gill Sans MT" pitchFamily="34" charset="0"/>
              </a:endParaRPr>
            </a:p>
          </p:txBody>
        </p:sp>
        <p:pic>
          <p:nvPicPr>
            <p:cNvPr id="56325" name="Picture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468" y="4572000"/>
              <a:ext cx="1717981" cy="1828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6326" name="Picture 6" descr="RISATA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758" y="4523774"/>
              <a:ext cx="2138682" cy="185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3505200" y="6391275"/>
              <a:ext cx="1033185" cy="52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Gill Sans MT" pitchFamily="34" charset="0"/>
                </a:rPr>
                <a:t>Auditee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1448264" y="6391275"/>
              <a:ext cx="1028234" cy="52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Gill Sans MT" pitchFamily="34" charset="0"/>
                </a:rPr>
                <a:t>Auditor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77745" y="6400800"/>
              <a:ext cx="442511" cy="481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id-ID" dirty="0">
                  <a:solidFill>
                    <a:srgbClr val="2F2B20"/>
                  </a:solidFill>
                  <a:latin typeface="Gill Sans MT" pitchFamily="34" charset="0"/>
                </a:rPr>
                <a:t>VS</a:t>
              </a:r>
            </a:p>
          </p:txBody>
        </p:sp>
      </p:grpSp>
      <p:sp>
        <p:nvSpPr>
          <p:cNvPr id="4" name="AutoShape 2" descr="https://encrypted-tbn2.gstatic.com/images?q=tbn:ANd9GcTOpfBadBJ_TlIoiODWAjZ4DO7FLoiVt3acLnTUPgArIwklp7vq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2B2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02112" y="2956836"/>
            <a:ext cx="3132361" cy="1715344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985773" y="4676533"/>
            <a:ext cx="998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Gill Sans MT" pitchFamily="34" charset="0"/>
              </a:rPr>
              <a:t>Auditor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8" y="472269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srgbClr val="2F2B20"/>
                </a:solidFill>
                <a:latin typeface="Arial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6538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6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975</Words>
  <Application>Microsoft Office PowerPoint</Application>
  <PresentationFormat>On-screen Show (16:9)</PresentationFormat>
  <Paragraphs>234</Paragraphs>
  <Slides>23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Cover and End Slide Master</vt:lpstr>
      <vt:lpstr>Contents Slide Master</vt:lpstr>
      <vt:lpstr>Section Break Slide Master</vt:lpstr>
      <vt:lpstr>1_Adjacency</vt:lpstr>
      <vt:lpstr>2_Adjacency</vt:lpstr>
      <vt:lpstr>3_Adjacency</vt:lpstr>
      <vt:lpstr>4_Adjacency</vt:lpstr>
      <vt:lpstr>Sketchbook</vt:lpstr>
      <vt:lpstr>5_Adjacency</vt:lpstr>
      <vt:lpstr>6_Adjacency</vt:lpstr>
      <vt:lpstr>7_Adjacency</vt:lpstr>
      <vt:lpstr>8_Adjacency</vt:lpstr>
      <vt:lpstr>9_Adjacency</vt:lpstr>
      <vt:lpstr>10_Adjacency</vt:lpstr>
      <vt:lpstr>11_Adjacency</vt:lpstr>
      <vt:lpstr>Urgensi AMI dalam Peningkatan SPMI PTM</vt:lpstr>
      <vt:lpstr>Tujuan SPMI PTM</vt:lpstr>
      <vt:lpstr>Strategi SPMI PTM</vt:lpstr>
      <vt:lpstr>SHIFTING PARADIGM OF THE ROLE OF UNIVERSITY “ ….university encompasses a ‘third-mission’ of economic development in addition to research and teaching.” Readings (1996)  </vt:lpstr>
      <vt:lpstr>PowerPoint Presentation</vt:lpstr>
      <vt:lpstr> </vt:lpstr>
      <vt:lpstr>Bercermin</vt:lpstr>
      <vt:lpstr> </vt:lpstr>
      <vt:lpstr>PERCEPTIONS </vt:lpstr>
      <vt:lpstr>PowerPoint Presentation</vt:lpstr>
      <vt:lpstr>Evolution &amp; Roles of Internal Auditor</vt:lpstr>
      <vt:lpstr>Internal Auditor Evolution</vt:lpstr>
      <vt:lpstr>Evolution &amp; Roles of Internal Auditor</vt:lpstr>
      <vt:lpstr>AUDIT (OR) INTERNAL  m i t r a</vt:lpstr>
      <vt:lpstr>Aktivitas Audit Internal…</vt:lpstr>
      <vt:lpstr>Audit Internal adalah ……</vt:lpstr>
      <vt:lpstr>Tujuan Audit Internal</vt:lpstr>
      <vt:lpstr>Tujuan Audit Internal</vt:lpstr>
      <vt:lpstr>PowerPoint Presentation</vt:lpstr>
      <vt:lpstr>PowerPoint Presentation</vt:lpstr>
      <vt:lpstr>Wewenang Auditor Internal </vt:lpstr>
      <vt:lpstr>PowerPoint Presentation</vt:lpstr>
      <vt:lpstr>Thank you.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Munawwar Khalil</dc:creator>
  <cp:lastModifiedBy>REKTOR UWM</cp:lastModifiedBy>
  <cp:revision>117</cp:revision>
  <cp:lastPrinted>2019-12-20T05:50:36Z</cp:lastPrinted>
  <dcterms:created xsi:type="dcterms:W3CDTF">2016-11-09T00:26:40Z</dcterms:created>
  <dcterms:modified xsi:type="dcterms:W3CDTF">2020-02-20T04:08:21Z</dcterms:modified>
</cp:coreProperties>
</file>