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61"/>
  </p:notesMasterIdLst>
  <p:sldIdLst>
    <p:sldId id="292" r:id="rId2"/>
    <p:sldId id="259" r:id="rId3"/>
    <p:sldId id="260" r:id="rId4"/>
    <p:sldId id="328" r:id="rId5"/>
    <p:sldId id="25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30" r:id="rId17"/>
    <p:sldId id="331" r:id="rId18"/>
    <p:sldId id="332" r:id="rId19"/>
    <p:sldId id="304" r:id="rId20"/>
    <p:sldId id="305" r:id="rId21"/>
    <p:sldId id="329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03" r:id="rId30"/>
    <p:sldId id="265" r:id="rId31"/>
    <p:sldId id="313" r:id="rId32"/>
    <p:sldId id="314" r:id="rId33"/>
    <p:sldId id="315" r:id="rId34"/>
    <p:sldId id="316" r:id="rId35"/>
    <p:sldId id="284" r:id="rId36"/>
    <p:sldId id="269" r:id="rId37"/>
    <p:sldId id="271" r:id="rId38"/>
    <p:sldId id="272" r:id="rId39"/>
    <p:sldId id="285" r:id="rId40"/>
    <p:sldId id="286" r:id="rId41"/>
    <p:sldId id="287" r:id="rId42"/>
    <p:sldId id="289" r:id="rId43"/>
    <p:sldId id="288" r:id="rId44"/>
    <p:sldId id="275" r:id="rId45"/>
    <p:sldId id="270" r:id="rId46"/>
    <p:sldId id="268" r:id="rId47"/>
    <p:sldId id="276" r:id="rId48"/>
    <p:sldId id="277" r:id="rId49"/>
    <p:sldId id="297" r:id="rId50"/>
    <p:sldId id="298" r:id="rId51"/>
    <p:sldId id="299" r:id="rId52"/>
    <p:sldId id="300" r:id="rId53"/>
    <p:sldId id="301" r:id="rId54"/>
    <p:sldId id="302" r:id="rId55"/>
    <p:sldId id="280" r:id="rId56"/>
    <p:sldId id="281" r:id="rId57"/>
    <p:sldId id="282" r:id="rId58"/>
    <p:sldId id="278" r:id="rId59"/>
    <p:sldId id="293" r:id="rId6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rofil%20PTMA\Update%20Juli%202019\Data%20Olahan%20PTMA%20JULI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rofil%20PTMA\Update%20Juli%202019\Data%20Olahan%20PTMA%20JULI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22788894507457E-2"/>
          <c:y val="0.25577245552639244"/>
          <c:w val="0.81388888888888911"/>
          <c:h val="0.65757545931758576"/>
        </c:manualLayout>
      </c:layout>
      <c:pie3D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FF-4E23-8265-AD8533FFA181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>
                <a:solidFill>
                  <a:sysClr val="windowText" lastClr="0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FF-4E23-8265-AD8533FFA181}"/>
              </c:ext>
            </c:extLst>
          </c:dPt>
          <c:dLbls>
            <c:dLbl>
              <c:idx val="0"/>
              <c:layout>
                <c:manualLayout>
                  <c:x val="0.21712538226299699"/>
                  <c:y val="-7.40740740740740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PTM</a:t>
                    </a:r>
                    <a:r>
                      <a:rPr lang="en-US" baseline="0"/>
                      <a:t> </a:t>
                    </a:r>
                    <a:fld id="{B9B7E3DD-8AC7-4708-BB7A-2561B309EF94}" type="VALUE">
                      <a:rPr lang="en-US"/>
                      <a:pPr/>
                      <a:t>[VALUE]</a:t>
                    </a:fld>
                    <a:r>
                      <a:rPr lang="en-US"/>
                      <a:t> (95%)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8FF-4E23-8265-AD8533FFA181}"/>
                </c:ext>
              </c:extLst>
            </c:dLbl>
            <c:dLbl>
              <c:idx val="1"/>
              <c:layout>
                <c:manualLayout>
                  <c:x val="-0.20183486238532117"/>
                  <c:y val="-4.6296296296296528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FF66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FF6600"/>
                        </a:solidFill>
                      </a:rPr>
                      <a:t>PTA</a:t>
                    </a:r>
                    <a:r>
                      <a:rPr lang="en-US" baseline="0">
                        <a:solidFill>
                          <a:srgbClr val="FF6600"/>
                        </a:solidFill>
                      </a:rPr>
                      <a:t> </a:t>
                    </a:r>
                    <a:fld id="{A96408EE-D2D5-4F1F-BCD4-9B21FE76606A}" type="VALUE">
                      <a:rPr lang="en-US">
                        <a:solidFill>
                          <a:srgbClr val="FF6600"/>
                        </a:solidFill>
                      </a:rPr>
                      <a:pPr>
                        <a:defRPr sz="1200" b="1" i="0" u="none" strike="noStrike" kern="1200" spc="0" baseline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baseline="0">
                        <a:solidFill>
                          <a:srgbClr val="FF6600"/>
                        </a:solidFill>
                      </a:rPr>
                      <a:t> </a:t>
                    </a:r>
                  </a:p>
                  <a:p>
                    <a:pPr>
                      <a:defRPr sz="1200" b="1" i="0" u="none" strike="noStrike" kern="1200" spc="0" baseline="0">
                        <a:solidFill>
                          <a:srgbClr val="FF66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>
                        <a:solidFill>
                          <a:srgbClr val="FF6600"/>
                        </a:solidFill>
                      </a:rPr>
                      <a:t>(5%)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8FF-4E23-8265-AD8533FFA1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spc="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'Distribusi PTMA'!$C$13:$C$14</c:f>
              <c:strCache>
                <c:ptCount val="2"/>
                <c:pt idx="0">
                  <c:v>PTM</c:v>
                </c:pt>
                <c:pt idx="1">
                  <c:v>PTA</c:v>
                </c:pt>
              </c:strCache>
            </c:strRef>
          </c:cat>
          <c:val>
            <c:numRef>
              <c:f>'Distribusi PTMA'!$D$13:$D$14</c:f>
              <c:numCache>
                <c:formatCode>General</c:formatCode>
                <c:ptCount val="2"/>
                <c:pt idx="0">
                  <c:v>156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8FF-4E23-8265-AD8533FFA1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ysClr val="windowText" lastClr="000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d-ID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 err="1">
                <a:solidFill>
                  <a:srgbClr val="C00000"/>
                </a:solidFill>
                <a:latin typeface="Constantia" panose="02030602050306030303" pitchFamily="18" charset="0"/>
              </a:rPr>
              <a:t>Jumlah</a:t>
            </a:r>
            <a:r>
              <a:rPr lang="en-GB" sz="1800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r>
              <a:rPr lang="en-GB" sz="1800" dirty="0" err="1">
                <a:solidFill>
                  <a:srgbClr val="C00000"/>
                </a:solidFill>
                <a:latin typeface="Constantia" panose="02030602050306030303" pitchFamily="18" charset="0"/>
              </a:rPr>
              <a:t>Doktor</a:t>
            </a:r>
            <a:r>
              <a:rPr lang="en-GB" sz="1800" dirty="0">
                <a:solidFill>
                  <a:srgbClr val="C00000"/>
                </a:solidFill>
                <a:latin typeface="Constantia" panose="02030602050306030303" pitchFamily="18" charset="0"/>
              </a:rPr>
              <a:t> &gt; 100</a:t>
            </a:r>
            <a:endParaRPr lang="id-ID" sz="1800" dirty="0">
              <a:solidFill>
                <a:srgbClr val="C00000"/>
              </a:solidFill>
              <a:latin typeface="Constantia" panose="02030602050306030303" pitchFamily="18" charset="0"/>
            </a:endParaRPr>
          </a:p>
        </c:rich>
      </c:tx>
      <c:layout>
        <c:manualLayout>
          <c:xMode val="edge"/>
          <c:yMode val="edge"/>
          <c:x val="0.23315084490843138"/>
          <c:y val="4.513701894381554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Sheet1!$L$120</c:f>
              <c:strCache>
                <c:ptCount val="1"/>
                <c:pt idx="0">
                  <c:v>UM  Prof Dr Hamka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8951310861423193E-2"/>
                  <c:y val="8.679582614590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Sheet1!$M$120</c:f>
              <c:numCache>
                <c:formatCode>General</c:formatCode>
                <c:ptCount val="1"/>
                <c:pt idx="0">
                  <c:v>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9E-4E3C-8615-9F1BB5E62B35}"/>
            </c:ext>
          </c:extLst>
        </c:ser>
        <c:ser>
          <c:idx val="1"/>
          <c:order val="1"/>
          <c:tx>
            <c:strRef>
              <c:f>Sheet1!$L$121</c:f>
              <c:strCache>
                <c:ptCount val="1"/>
                <c:pt idx="0">
                  <c:v>UAD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0936329588014917E-2"/>
                  <c:y val="8.679582614590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Sheet1!$M$121</c:f>
              <c:numCache>
                <c:formatCode>General</c:formatCode>
                <c:ptCount val="1"/>
                <c:pt idx="0">
                  <c:v>130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9E-4E3C-8615-9F1BB5E62B35}"/>
            </c:ext>
          </c:extLst>
        </c:ser>
        <c:ser>
          <c:idx val="2"/>
          <c:order val="2"/>
          <c:tx>
            <c:strRef>
              <c:f>Sheet1!$L$122</c:f>
              <c:strCache>
                <c:ptCount val="1"/>
                <c:pt idx="0">
                  <c:v>UM  Jakarta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4943820224719051E-2"/>
                  <c:y val="1.1572776819454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Sheet1!$M$122</c:f>
              <c:numCache>
                <c:formatCode>General</c:formatCode>
                <c:ptCount val="1"/>
                <c:pt idx="0">
                  <c:v>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9E-4E3C-8615-9F1BB5E62B35}"/>
            </c:ext>
          </c:extLst>
        </c:ser>
        <c:ser>
          <c:idx val="3"/>
          <c:order val="3"/>
          <c:tx>
            <c:strRef>
              <c:f>Sheet1!$L$123</c:f>
              <c:strCache>
                <c:ptCount val="1"/>
                <c:pt idx="0">
                  <c:v>UM  Makassar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4943820224719051E-2"/>
                  <c:y val="1.1572776819454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Sheet1!$M$123</c:f>
              <c:numCache>
                <c:formatCode>General</c:formatCode>
                <c:ptCount val="1"/>
                <c:pt idx="0">
                  <c:v>140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29E-4E3C-8615-9F1BB5E62B35}"/>
            </c:ext>
          </c:extLst>
        </c:ser>
        <c:ser>
          <c:idx val="4"/>
          <c:order val="4"/>
          <c:tx>
            <c:strRef>
              <c:f>Sheet1!$L$124</c:f>
              <c:strCache>
                <c:ptCount val="1"/>
                <c:pt idx="0">
                  <c:v>UM  Yogyakarta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0936329588014979E-2"/>
                  <c:y val="8.6795826145909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Sheet1!$M$124</c:f>
              <c:numCache>
                <c:formatCode>General</c:formatCode>
                <c:ptCount val="1"/>
                <c:pt idx="0">
                  <c:v>159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29E-4E3C-8615-9F1BB5E62B35}"/>
            </c:ext>
          </c:extLst>
        </c:ser>
        <c:ser>
          <c:idx val="5"/>
          <c:order val="5"/>
          <c:tx>
            <c:strRef>
              <c:f>Sheet1!$L$125</c:f>
              <c:strCache>
                <c:ptCount val="1"/>
                <c:pt idx="0">
                  <c:v>UM  Malang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8951310861423248E-2"/>
                  <c:y val="8.6795826145909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Sheet1!$M$125</c:f>
              <c:numCache>
                <c:formatCode>General</c:formatCode>
                <c:ptCount val="1"/>
                <c:pt idx="0">
                  <c:v>163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29E-4E3C-8615-9F1BB5E62B35}"/>
            </c:ext>
          </c:extLst>
        </c:ser>
        <c:ser>
          <c:idx val="6"/>
          <c:order val="6"/>
          <c:tx>
            <c:strRef>
              <c:f>Sheet1!$L$126</c:f>
              <c:strCache>
                <c:ptCount val="1"/>
                <c:pt idx="0">
                  <c:v>UM  Surakarta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7940074906367064E-2"/>
                  <c:y val="8.67958261459100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Sheet1!$M$126</c:f>
              <c:numCache>
                <c:formatCode>General</c:formatCode>
                <c:ptCount val="1"/>
                <c:pt idx="0">
                  <c:v>174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29E-4E3C-8615-9F1BB5E62B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84830464"/>
        <c:axId val="84848640"/>
        <c:axId val="0"/>
      </c:bar3DChart>
      <c:catAx>
        <c:axId val="84830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84848640"/>
        <c:crosses val="autoZero"/>
        <c:auto val="1"/>
        <c:lblAlgn val="ctr"/>
        <c:lblOffset val="100"/>
        <c:noMultiLvlLbl val="0"/>
      </c:catAx>
      <c:valAx>
        <c:axId val="84848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84830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454852693975064"/>
          <c:y val="0.21994472404394741"/>
          <c:w val="0.31747394497036197"/>
          <c:h val="0.622400795332252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id-ID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 err="1">
                <a:solidFill>
                  <a:srgbClr val="C00000"/>
                </a:solidFill>
                <a:latin typeface="Constantia" panose="02030602050306030303" pitchFamily="18" charset="0"/>
              </a:rPr>
              <a:t>Jumlah</a:t>
            </a:r>
            <a:r>
              <a:rPr lang="en-GB" sz="1800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r>
              <a:rPr lang="en-GB" sz="1800" dirty="0" err="1">
                <a:solidFill>
                  <a:srgbClr val="C00000"/>
                </a:solidFill>
                <a:latin typeface="Constantia" panose="02030602050306030303" pitchFamily="18" charset="0"/>
              </a:rPr>
              <a:t>Doktor</a:t>
            </a:r>
            <a:r>
              <a:rPr lang="en-GB" sz="1800" dirty="0">
                <a:solidFill>
                  <a:srgbClr val="C00000"/>
                </a:solidFill>
                <a:latin typeface="Constantia" panose="02030602050306030303" pitchFamily="18" charset="0"/>
              </a:rPr>
              <a:t> &gt; 25</a:t>
            </a:r>
            <a:endParaRPr lang="id-ID" sz="1800" dirty="0">
              <a:solidFill>
                <a:srgbClr val="C00000"/>
              </a:solidFill>
              <a:latin typeface="Constantia" panose="02030602050306030303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Sheet1!$L$111</c:f>
              <c:strCache>
                <c:ptCount val="1"/>
                <c:pt idx="0">
                  <c:v>UM  Sidoarjo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2424242424242427E-2"/>
                  <c:y val="-1.1510812232821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Sheet1!$M$111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4C-4478-9212-7C285D503D0B}"/>
            </c:ext>
          </c:extLst>
        </c:ser>
        <c:ser>
          <c:idx val="1"/>
          <c:order val="1"/>
          <c:tx>
            <c:strRef>
              <c:f>Sheet1!$L$112</c:f>
              <c:strCache>
                <c:ptCount val="1"/>
                <c:pt idx="0">
                  <c:v>UM  Surabaya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7575757575757558E-2"/>
                  <c:y val="-1.055145598876608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Sheet1!$M$112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4C-4478-9212-7C285D503D0B}"/>
            </c:ext>
          </c:extLst>
        </c:ser>
        <c:ser>
          <c:idx val="2"/>
          <c:order val="2"/>
          <c:tx>
            <c:strRef>
              <c:f>Sheet1!$L$113</c:f>
              <c:strCache>
                <c:ptCount val="1"/>
                <c:pt idx="0">
                  <c:v>UM  Bengkulu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0606060606060622E-2"/>
                  <c:y val="-2.877703058205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Sheet1!$M$113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4C-4478-9212-7C285D503D0B}"/>
            </c:ext>
          </c:extLst>
        </c:ser>
        <c:ser>
          <c:idx val="3"/>
          <c:order val="3"/>
          <c:tx>
            <c:strRef>
              <c:f>Sheet1!$L$114</c:f>
              <c:strCache>
                <c:ptCount val="1"/>
                <c:pt idx="0">
                  <c:v>UM  Pare-pare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8484848484848408E-2"/>
                  <c:y val="-1.055145598876608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Sheet1!$M$114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54C-4478-9212-7C285D503D0B}"/>
            </c:ext>
          </c:extLst>
        </c:ser>
        <c:ser>
          <c:idx val="4"/>
          <c:order val="4"/>
          <c:tx>
            <c:strRef>
              <c:f>Sheet1!$L$115</c:f>
              <c:strCache>
                <c:ptCount val="1"/>
                <c:pt idx="0">
                  <c:v>UM  Semarang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5454545454545463E-2"/>
                  <c:y val="2.877703058205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Sheet1!$M$115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54C-4478-9212-7C285D503D0B}"/>
            </c:ext>
          </c:extLst>
        </c:ser>
        <c:ser>
          <c:idx val="5"/>
          <c:order val="5"/>
          <c:tx>
            <c:strRef>
              <c:f>Sheet1!$L$116</c:f>
              <c:strCache>
                <c:ptCount val="1"/>
                <c:pt idx="0">
                  <c:v>UM  Tangerang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8484848484848408E-2"/>
                  <c:y val="2.877703058205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Sheet1!$M$116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54C-4478-9212-7C285D503D0B}"/>
            </c:ext>
          </c:extLst>
        </c:ser>
        <c:ser>
          <c:idx val="6"/>
          <c:order val="6"/>
          <c:tx>
            <c:strRef>
              <c:f>Sheet1!$L$117</c:f>
              <c:strCache>
                <c:ptCount val="1"/>
                <c:pt idx="0">
                  <c:v>UM  Purwokerto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3636363636363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Sheet1!$M$117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54C-4478-9212-7C285D503D0B}"/>
            </c:ext>
          </c:extLst>
        </c:ser>
        <c:ser>
          <c:idx val="7"/>
          <c:order val="7"/>
          <c:tx>
            <c:strRef>
              <c:f>Sheet1!$L$118</c:f>
              <c:strCache>
                <c:ptCount val="1"/>
                <c:pt idx="0">
                  <c:v>UM  Palembang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9393939393939391E-2"/>
                  <c:y val="2.87770305820523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Sheet1!$M$118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54C-4478-9212-7C285D503D0B}"/>
            </c:ext>
          </c:extLst>
        </c:ser>
        <c:ser>
          <c:idx val="8"/>
          <c:order val="8"/>
          <c:tx>
            <c:strRef>
              <c:f>Sheet1!$L$119</c:f>
              <c:strCache>
                <c:ptCount val="1"/>
                <c:pt idx="0">
                  <c:v>UM  Sumatera Utara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303030303030311E-2"/>
                  <c:y val="5.75540611641053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Sheet1!$M$119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54C-4478-9212-7C285D503D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88312448"/>
        <c:axId val="88326528"/>
        <c:axId val="0"/>
      </c:bar3DChart>
      <c:catAx>
        <c:axId val="88312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88326528"/>
        <c:crosses val="autoZero"/>
        <c:auto val="1"/>
        <c:lblAlgn val="ctr"/>
        <c:lblOffset val="100"/>
        <c:noMultiLvlLbl val="0"/>
      </c:catAx>
      <c:valAx>
        <c:axId val="88326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8831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</c:legendEntry>
      <c:layout>
        <c:manualLayout>
          <c:xMode val="edge"/>
          <c:yMode val="edge"/>
          <c:x val="0.66202004294917727"/>
          <c:y val="0.20691228806396761"/>
          <c:w val="0.3197981388690051"/>
          <c:h val="0.619355340133172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id-ID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Jumlah Doktor &gt; 15</a:t>
            </a:r>
            <a:endParaRPr lang="id-ID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Sheet1!$L$100</c:f>
              <c:strCache>
                <c:ptCount val="1"/>
                <c:pt idx="0">
                  <c:v>UM  Ponorogo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169007142309681E-2"/>
                  <c:y val="7.81249999999990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Sheet1!$M$100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3F-4138-9C22-B279B369ADF6}"/>
            </c:ext>
          </c:extLst>
        </c:ser>
        <c:ser>
          <c:idx val="1"/>
          <c:order val="1"/>
          <c:tx>
            <c:strRef>
              <c:f>Sheet1!$L$101</c:f>
              <c:strCache>
                <c:ptCount val="1"/>
                <c:pt idx="0">
                  <c:v>UM  Purworejo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1298896824788584E-2"/>
                  <c:y val="-9.548500806015012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Sheet1!$M$101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D3F-4138-9C22-B279B369ADF6}"/>
            </c:ext>
          </c:extLst>
        </c:ser>
        <c:ser>
          <c:idx val="2"/>
          <c:order val="2"/>
          <c:tx>
            <c:strRef>
              <c:f>Sheet1!$L$102</c:f>
              <c:strCache>
                <c:ptCount val="1"/>
                <c:pt idx="0">
                  <c:v>UM  Aceh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0078234919661617E-2"/>
                  <c:y val="-9.548500806015012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Sheet1!$M$102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D3F-4138-9C22-B279B369ADF6}"/>
            </c:ext>
          </c:extLst>
        </c:ser>
        <c:ser>
          <c:idx val="3"/>
          <c:order val="3"/>
          <c:tx>
            <c:strRef>
              <c:f>Sheet1!$L$103</c:f>
              <c:strCache>
                <c:ptCount val="1"/>
                <c:pt idx="0">
                  <c:v>UM  Gresik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3208124602140562E-2"/>
                  <c:y val="-9.548500806015012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Sheet1!$M$103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D3F-4138-9C22-B279B369ADF6}"/>
            </c:ext>
          </c:extLst>
        </c:ser>
        <c:ser>
          <c:idx val="4"/>
          <c:order val="4"/>
          <c:tx>
            <c:strRef>
              <c:f>Sheet1!$L$104</c:f>
              <c:strCache>
                <c:ptCount val="1"/>
                <c:pt idx="0">
                  <c:v>UM  Maluku Utara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428786507267384E-2"/>
                  <c:y val="2.60416666666666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Sheet1!$M$104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D3F-4138-9C22-B279B369ADF6}"/>
            </c:ext>
          </c:extLst>
        </c:ser>
        <c:ser>
          <c:idx val="5"/>
          <c:order val="5"/>
          <c:tx>
            <c:strRef>
              <c:f>Sheet1!$L$105</c:f>
              <c:strCache>
                <c:ptCount val="1"/>
                <c:pt idx="0">
                  <c:v>UM  Palu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63380142846193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Sheet1!$M$105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D3F-4138-9C22-B279B369ADF6}"/>
            </c:ext>
          </c:extLst>
        </c:ser>
        <c:ser>
          <c:idx val="6"/>
          <c:order val="6"/>
          <c:tx>
            <c:strRef>
              <c:f>Sheet1!$L$106</c:f>
              <c:strCache>
                <c:ptCount val="1"/>
                <c:pt idx="0">
                  <c:v>UM  Palangka Raya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6338014284619375E-2"/>
                  <c:y val="-9.548500806015012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Sheet1!$M$106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D3F-4138-9C22-B279B369ADF6}"/>
            </c:ext>
          </c:extLst>
        </c:ser>
        <c:ser>
          <c:idx val="7"/>
          <c:order val="7"/>
          <c:tx>
            <c:strRef>
              <c:f>Sheet1!$L$107</c:f>
              <c:strCache>
                <c:ptCount val="1"/>
                <c:pt idx="0">
                  <c:v>UM  Jember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6338014284619375E-2"/>
                  <c:y val="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Sheet1!$M$107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D3F-4138-9C22-B279B369ADF6}"/>
            </c:ext>
          </c:extLst>
        </c:ser>
        <c:ser>
          <c:idx val="8"/>
          <c:order val="8"/>
          <c:tx>
            <c:strRef>
              <c:f>Sheet1!$L$108</c:f>
              <c:strCache>
                <c:ptCount val="1"/>
                <c:pt idx="0">
                  <c:v>UM  Metro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6338014284619251E-2"/>
                  <c:y val="-2.604166666666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Sheet1!$M$108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D3F-4138-9C22-B279B369ADF6}"/>
            </c:ext>
          </c:extLst>
        </c:ser>
        <c:ser>
          <c:idx val="9"/>
          <c:order val="9"/>
          <c:tx>
            <c:strRef>
              <c:f>Sheet1!$L$109</c:f>
              <c:strCache>
                <c:ptCount val="1"/>
                <c:pt idx="0">
                  <c:v>UM  Mataram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779338094873123E-2"/>
                  <c:y val="7.8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Sheet1!$M$109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D3F-4138-9C22-B279B369ADF6}"/>
            </c:ext>
          </c:extLst>
        </c:ser>
        <c:ser>
          <c:idx val="10"/>
          <c:order val="10"/>
          <c:tx>
            <c:strRef>
              <c:f>Sheet1!$L$110</c:f>
              <c:strCache>
                <c:ptCount val="1"/>
                <c:pt idx="0">
                  <c:v>UM  Sumatera Barat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558676189746232E-2"/>
                  <c:y val="-2.60416666666666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Sheet1!$M$110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D3F-4138-9C22-B279B369AD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132176896"/>
        <c:axId val="133313280"/>
        <c:axId val="0"/>
      </c:bar3DChart>
      <c:catAx>
        <c:axId val="132176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33313280"/>
        <c:crosses val="autoZero"/>
        <c:auto val="1"/>
        <c:lblAlgn val="ctr"/>
        <c:lblOffset val="100"/>
        <c:noMultiLvlLbl val="0"/>
      </c:catAx>
      <c:valAx>
        <c:axId val="133313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3217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928995125504883"/>
          <c:y val="0.18867659120734909"/>
          <c:w val="0.35193071065007808"/>
          <c:h val="0.639651820866141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id-ID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Jumlah Doktor &gt; 5</a:t>
            </a:r>
            <a:endParaRPr lang="id-ID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Sheet1!$L$91</c:f>
              <c:strCache>
                <c:ptCount val="1"/>
                <c:pt idx="0">
                  <c:v>UM  Gorontalo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914480311980381E-2"/>
                  <c:y val="-2.60416666666676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Sheet1!$M$91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7A-4C6B-ABA1-6D60FBA0DA48}"/>
            </c:ext>
          </c:extLst>
        </c:ser>
        <c:ser>
          <c:idx val="1"/>
          <c:order val="1"/>
          <c:tx>
            <c:strRef>
              <c:f>Sheet1!$L$92</c:f>
              <c:strCache>
                <c:ptCount val="1"/>
                <c:pt idx="0">
                  <c:v>UM  Kendari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850340545965696E-2"/>
                  <c:y val="-5.2083333333334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Sheet1!$M$92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7A-4C6B-ABA1-6D60FBA0DA48}"/>
            </c:ext>
          </c:extLst>
        </c:ser>
        <c:ser>
          <c:idx val="2"/>
          <c:order val="2"/>
          <c:tx>
            <c:strRef>
              <c:f>Sheet1!$L$93</c:f>
              <c:strCache>
                <c:ptCount val="1"/>
                <c:pt idx="0">
                  <c:v>UM  Kupang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8861030506968111E-2"/>
                  <c:y val="1.30208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Sheet1!$M$93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E7A-4C6B-ABA1-6D60FBA0DA48}"/>
            </c:ext>
          </c:extLst>
        </c:ser>
        <c:ser>
          <c:idx val="3"/>
          <c:order val="3"/>
          <c:tx>
            <c:strRef>
              <c:f>Sheet1!$L$94</c:f>
              <c:strCache>
                <c:ptCount val="1"/>
                <c:pt idx="0">
                  <c:v>UM  Pontianak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4839650584963323E-2"/>
                  <c:y val="2.60416666666666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Sheet1!$M$94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E7A-4C6B-ABA1-6D60FBA0DA48}"/>
            </c:ext>
          </c:extLst>
        </c:ser>
        <c:ser>
          <c:idx val="4"/>
          <c:order val="4"/>
          <c:tx>
            <c:strRef>
              <c:f>Sheet1!$L$95</c:f>
              <c:strCache>
                <c:ptCount val="1"/>
                <c:pt idx="0">
                  <c:v>IAI   M  Sinjai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871720467970575E-2"/>
                  <c:y val="-2.60416666666666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Sheet1!$M$95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E7A-4C6B-ABA1-6D60FBA0DA48}"/>
            </c:ext>
          </c:extLst>
        </c:ser>
        <c:ser>
          <c:idx val="5"/>
          <c:order val="5"/>
          <c:tx>
            <c:strRef>
              <c:f>Sheet1!$L$96</c:f>
              <c:strCache>
                <c:ptCount val="1"/>
                <c:pt idx="0">
                  <c:v>UM  Cirebon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8861030506968215E-2"/>
                  <c:y val="1.0416666666666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Sheet1!$M$96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E7A-4C6B-ABA1-6D60FBA0DA48}"/>
            </c:ext>
          </c:extLst>
        </c:ser>
        <c:ser>
          <c:idx val="6"/>
          <c:order val="6"/>
          <c:tx>
            <c:strRef>
              <c:f>Sheet1!$L$97</c:f>
              <c:strCache>
                <c:ptCount val="1"/>
                <c:pt idx="0">
                  <c:v>UM  Riau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893100389975519E-2"/>
                  <c:y val="1.8229166666666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Sheet1!$M$97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E7A-4C6B-ABA1-6D60FBA0DA48}"/>
            </c:ext>
          </c:extLst>
        </c:ser>
        <c:ser>
          <c:idx val="7"/>
          <c:order val="7"/>
          <c:tx>
            <c:strRef>
              <c:f>Sheet1!$L$98</c:f>
              <c:strCache>
                <c:ptCount val="1"/>
                <c:pt idx="0">
                  <c:v>UM  Sukabumi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957240155990092E-2"/>
                  <c:y val="2.08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Sheet1!$M$98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E7A-4C6B-ABA1-6D60FBA0DA48}"/>
            </c:ext>
          </c:extLst>
        </c:ser>
        <c:ser>
          <c:idx val="8"/>
          <c:order val="8"/>
          <c:tx>
            <c:strRef>
              <c:f>Sheet1!$L$99</c:f>
              <c:strCache>
                <c:ptCount val="1"/>
                <c:pt idx="0">
                  <c:v>UM  Magelang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96793011699265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Sheet1!$M$99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E7A-4C6B-ABA1-6D60FBA0DA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133373312"/>
        <c:axId val="133383296"/>
        <c:axId val="0"/>
      </c:bar3DChart>
      <c:catAx>
        <c:axId val="133373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33383296"/>
        <c:crosses val="autoZero"/>
        <c:auto val="1"/>
        <c:lblAlgn val="ctr"/>
        <c:lblOffset val="100"/>
        <c:noMultiLvlLbl val="0"/>
      </c:catAx>
      <c:valAx>
        <c:axId val="133383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3337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926976098700877"/>
          <c:y val="0.18835137795275592"/>
          <c:w val="0.24991196835003276"/>
          <c:h val="0.655927247375328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1050"/>
      </a:pPr>
      <a:endParaRPr lang="id-ID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Jumlah Doktor 2-5</a:t>
            </a:r>
            <a:endParaRPr lang="id-ID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Sheet1!$L$70:$L$89</c:f>
              <c:strCache>
                <c:ptCount val="20"/>
                <c:pt idx="0">
                  <c:v>STIE   M  Mamuju</c:v>
                </c:pt>
                <c:pt idx="1">
                  <c:v>STAI  M  Bandung</c:v>
                </c:pt>
                <c:pt idx="2">
                  <c:v>STKIP  M  Enrekang</c:v>
                </c:pt>
                <c:pt idx="3">
                  <c:v>STKIP  M  Pringsewu</c:v>
                </c:pt>
                <c:pt idx="4">
                  <c:v>UM  Banjarmasin</c:v>
                </c:pt>
                <c:pt idx="5">
                  <c:v>UM  Tapanuli Selatan</c:v>
                </c:pt>
                <c:pt idx="6">
                  <c:v>UM  Tasikmalaya</c:v>
                </c:pt>
                <c:pt idx="7">
                  <c:v>IAI  M  Bima</c:v>
                </c:pt>
                <c:pt idx="8">
                  <c:v>UM  Buton</c:v>
                </c:pt>
                <c:pt idx="9">
                  <c:v>UM  Kalimantan Timur</c:v>
                </c:pt>
                <c:pt idx="10">
                  <c:v>UM  Lampung</c:v>
                </c:pt>
                <c:pt idx="11">
                  <c:v>Universitas Aisyiyah Yogyakarta</c:v>
                </c:pt>
                <c:pt idx="12">
                  <c:v>STIE  KH Ahmad Dahlan</c:v>
                </c:pt>
                <c:pt idx="13">
                  <c:v>STIE  M  Tanjung Redeb</c:v>
                </c:pt>
                <c:pt idx="14">
                  <c:v>STIKOM  M  Jayapura</c:v>
                </c:pt>
                <c:pt idx="15">
                  <c:v>STKIP  M  Bone</c:v>
                </c:pt>
                <c:pt idx="16">
                  <c:v>UM  Luwuk Banggai</c:v>
                </c:pt>
                <c:pt idx="17">
                  <c:v>UM  Sorong</c:v>
                </c:pt>
                <c:pt idx="18">
                  <c:v>STIE   M  Jakarta</c:v>
                </c:pt>
                <c:pt idx="19">
                  <c:v>STIK  M  Pontianak</c:v>
                </c:pt>
              </c:strCache>
            </c:strRef>
          </c:cat>
          <c:val>
            <c:numRef>
              <c:f>Sheet1!$M$70:$M$89</c:f>
              <c:numCache>
                <c:formatCode>General</c:formatCode>
                <c:ptCount val="2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EF-4ECE-A44F-52A8B3C612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shape val="box"/>
        <c:axId val="137962624"/>
        <c:axId val="137964160"/>
        <c:axId val="0"/>
      </c:bar3DChart>
      <c:catAx>
        <c:axId val="137962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37964160"/>
        <c:crosses val="autoZero"/>
        <c:auto val="1"/>
        <c:lblAlgn val="ctr"/>
        <c:lblOffset val="100"/>
        <c:noMultiLvlLbl val="0"/>
      </c:catAx>
      <c:valAx>
        <c:axId val="137964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3796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id-ID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err="1"/>
              <a:t>Jumlah</a:t>
            </a:r>
            <a:r>
              <a:rPr lang="en-GB" dirty="0"/>
              <a:t> </a:t>
            </a:r>
            <a:r>
              <a:rPr lang="en-GB" dirty="0" err="1"/>
              <a:t>Doktor</a:t>
            </a:r>
            <a:r>
              <a:rPr lang="en-GB" dirty="0"/>
              <a:t> 1 </a:t>
            </a:r>
            <a:endParaRPr lang="id-ID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267038495188112"/>
          <c:y val="9.1744692976500564E-2"/>
          <c:w val="0.69044072615923013"/>
          <c:h val="0.83248749110181153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Sheet1!$L$47:$L$69</c:f>
              <c:strCache>
                <c:ptCount val="23"/>
                <c:pt idx="0">
                  <c:v>IBM  Bekasi</c:v>
                </c:pt>
                <c:pt idx="1">
                  <c:v>STF  M  Tangerang</c:v>
                </c:pt>
                <c:pt idx="2">
                  <c:v>STIA  M  Selong</c:v>
                </c:pt>
                <c:pt idx="3">
                  <c:v>STIE   M  Asahan</c:v>
                </c:pt>
                <c:pt idx="4">
                  <c:v>STIE   M  Bandung</c:v>
                </c:pt>
                <c:pt idx="5">
                  <c:v>STIE   M  Kalianda</c:v>
                </c:pt>
                <c:pt idx="6">
                  <c:v>STIE   M  Pringsewu</c:v>
                </c:pt>
                <c:pt idx="7">
                  <c:v>STIH  M  Bima</c:v>
                </c:pt>
                <c:pt idx="8">
                  <c:v>STAI  M  Garut</c:v>
                </c:pt>
                <c:pt idx="9">
                  <c:v>STAI  M  Tulungagung</c:v>
                </c:pt>
                <c:pt idx="10">
                  <c:v>STAIDA  M  Garut</c:v>
                </c:pt>
                <c:pt idx="11">
                  <c:v>STIKES  M  Lhokseumawe</c:v>
                </c:pt>
                <c:pt idx="12">
                  <c:v>STIKES  M  Sidrap</c:v>
                </c:pt>
                <c:pt idx="13">
                  <c:v>STIT  M  Banjar</c:v>
                </c:pt>
                <c:pt idx="14">
                  <c:v>STKIP  M  Bangka Belitung</c:v>
                </c:pt>
                <c:pt idx="15">
                  <c:v>STKIP  M  Barru</c:v>
                </c:pt>
                <c:pt idx="16">
                  <c:v>STKIP  M  Bogor</c:v>
                </c:pt>
                <c:pt idx="17">
                  <c:v>STKIP  M  Kuningan</c:v>
                </c:pt>
                <c:pt idx="18">
                  <c:v>STKIP  M  Lumajang</c:v>
                </c:pt>
                <c:pt idx="19">
                  <c:v>STKIP  M  Sungai Penuh</c:v>
                </c:pt>
                <c:pt idx="20">
                  <c:v>STKIP Aisyiyah Riau</c:v>
                </c:pt>
                <c:pt idx="21">
                  <c:v>STMIK  M  Banten</c:v>
                </c:pt>
                <c:pt idx="22">
                  <c:v>STMIK  M  Jakarta</c:v>
                </c:pt>
              </c:strCache>
            </c:strRef>
          </c:cat>
          <c:val>
            <c:numRef>
              <c:f>Sheet1!$M$47:$M$69</c:f>
              <c:numCache>
                <c:formatCode>General</c:formatCode>
                <c:ptCount val="2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32-4156-9767-E7B91BF9E7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shape val="box"/>
        <c:axId val="138413184"/>
        <c:axId val="138414720"/>
        <c:axId val="0"/>
      </c:bar3DChart>
      <c:catAx>
        <c:axId val="138413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38414720"/>
        <c:crosses val="autoZero"/>
        <c:auto val="1"/>
        <c:lblAlgn val="ctr"/>
        <c:lblOffset val="100"/>
        <c:noMultiLvlLbl val="0"/>
      </c:catAx>
      <c:valAx>
        <c:axId val="138414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3841318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id-ID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66AF7-5513-4038-B89F-54003E630700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1B602-8796-46DC-A06A-FD7BAA3260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7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B602-8796-46DC-A06A-FD7BAA32603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3082" y="1551657"/>
            <a:ext cx="2859246" cy="418947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28920-326E-4C80-A04C-0906C0F32349}" type="slidenum">
              <a:rPr lang="id-ID" smtClean="0"/>
              <a:pPr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857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B41D34-901D-4BCF-A9DA-CA9C5F4A3B90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2AF46EC-55AD-44B2-9410-51F3BE3FC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D34-901D-4BCF-A9DA-CA9C5F4A3B90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46EC-55AD-44B2-9410-51F3BE3FC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D34-901D-4BCF-A9DA-CA9C5F4A3B90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46EC-55AD-44B2-9410-51F3BE3FC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9144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430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44300" y="0"/>
            <a:ext cx="5255402" cy="6858000"/>
            <a:chOff x="1619672" y="548680"/>
            <a:chExt cx="5904656" cy="5778928"/>
          </a:xfrm>
        </p:grpSpPr>
        <p:sp>
          <p:nvSpPr>
            <p:cNvPr id="5" name="Oval 4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800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800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07726"/>
            <a:ext cx="9144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75811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7437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B41D34-901D-4BCF-A9DA-CA9C5F4A3B90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AF46EC-55AD-44B2-9410-51F3BE3FC1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B41D34-901D-4BCF-A9DA-CA9C5F4A3B90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2AF46EC-55AD-44B2-9410-51F3BE3FC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D34-901D-4BCF-A9DA-CA9C5F4A3B90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46EC-55AD-44B2-9410-51F3BE3FC1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D34-901D-4BCF-A9DA-CA9C5F4A3B90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46EC-55AD-44B2-9410-51F3BE3FC1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B41D34-901D-4BCF-A9DA-CA9C5F4A3B90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AF46EC-55AD-44B2-9410-51F3BE3FC1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D34-901D-4BCF-A9DA-CA9C5F4A3B90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46EC-55AD-44B2-9410-51F3BE3FC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B41D34-901D-4BCF-A9DA-CA9C5F4A3B90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AF46EC-55AD-44B2-9410-51F3BE3FC1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B41D34-901D-4BCF-A9DA-CA9C5F4A3B90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AF46EC-55AD-44B2-9410-51F3BE3FC1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B41D34-901D-4BCF-A9DA-CA9C5F4A3B90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2AF46EC-55AD-44B2-9410-51F3BE3FC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6" r:id="rId12"/>
    <p:sldLayoutId id="2147483677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0"/>
            <a:ext cx="7128792" cy="270892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defRPr/>
            </a:pPr>
            <a:r>
              <a:rPr lang="id-I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id-I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id-ID" sz="5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Quality Awareness dan</a:t>
            </a:r>
            <a:br>
              <a:rPr lang="id-ID" sz="5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r>
              <a:rPr lang="en-US" sz="5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</a:t>
            </a:r>
            <a:r>
              <a:rPr lang="id-ID" sz="5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antangan bagi Perguruan Tinggi Muhammadiyah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5798096"/>
            <a:ext cx="7592888" cy="1059904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27650" name="Picture 2" descr="Image result for Sistem Penjaminan Mut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429000"/>
            <a:ext cx="4320480" cy="331236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7544" y="3068960"/>
            <a:ext cx="646246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 smtClean="0">
                <a:solidFill>
                  <a:srgbClr val="FF0080"/>
                </a:solidFill>
                <a:latin typeface="Comic Sans MS" pitchFamily="66" charset="0"/>
              </a:rPr>
              <a:t>Edy</a:t>
            </a:r>
            <a:r>
              <a:rPr lang="en-US" sz="2600" dirty="0" smtClean="0">
                <a:solidFill>
                  <a:srgbClr val="FF0080"/>
                </a:solidFill>
                <a:latin typeface="Comic Sans MS" pitchFamily="66" charset="0"/>
              </a:rPr>
              <a:t> </a:t>
            </a:r>
            <a:r>
              <a:rPr lang="en-US" sz="2600" dirty="0" err="1" smtClean="0">
                <a:solidFill>
                  <a:srgbClr val="FF0080"/>
                </a:solidFill>
                <a:latin typeface="Comic Sans MS" pitchFamily="66" charset="0"/>
              </a:rPr>
              <a:t>Suandi</a:t>
            </a:r>
            <a:r>
              <a:rPr lang="en-US" sz="2600" dirty="0" smtClean="0">
                <a:solidFill>
                  <a:srgbClr val="FF0080"/>
                </a:solidFill>
                <a:latin typeface="Comic Sans MS" pitchFamily="66" charset="0"/>
              </a:rPr>
              <a:t> </a:t>
            </a:r>
            <a:r>
              <a:rPr lang="en-US" sz="2600" dirty="0" err="1" smtClean="0">
                <a:solidFill>
                  <a:srgbClr val="FF0080"/>
                </a:solidFill>
                <a:latin typeface="Comic Sans MS" pitchFamily="66" charset="0"/>
              </a:rPr>
              <a:t>Hamid</a:t>
            </a:r>
            <a:r>
              <a:rPr lang="en-US" sz="2600" dirty="0" smtClean="0">
                <a:solidFill>
                  <a:srgbClr val="FF0080"/>
                </a:solidFill>
                <a:latin typeface="Comic Sans MS" pitchFamily="66" charset="0"/>
              </a:rPr>
              <a:t>, Prof. Dr. </a:t>
            </a:r>
            <a:r>
              <a:rPr lang="en-US" sz="2600" dirty="0" err="1" smtClean="0">
                <a:solidFill>
                  <a:srgbClr val="FF0080"/>
                </a:solidFill>
                <a:latin typeface="Comic Sans MS" pitchFamily="66" charset="0"/>
              </a:rPr>
              <a:t>M.Ec</a:t>
            </a:r>
            <a:endParaRPr lang="id-ID" sz="2600" dirty="0" smtClean="0">
              <a:solidFill>
                <a:srgbClr val="FF0080"/>
              </a:solidFill>
              <a:latin typeface="Comic Sans MS" pitchFamily="66" charset="0"/>
            </a:endParaRPr>
          </a:p>
          <a:p>
            <a:r>
              <a:rPr lang="en-US" altLang="id-ID" b="1" dirty="0" err="1" smtClean="0">
                <a:solidFill>
                  <a:schemeClr val="tx1"/>
                </a:solidFill>
                <a:latin typeface="Agency FB" pitchFamily="34" charset="0"/>
              </a:rPr>
              <a:t>Wakil</a:t>
            </a:r>
            <a:r>
              <a:rPr lang="en-US" altLang="id-ID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altLang="id-ID" b="1" dirty="0" err="1" smtClean="0">
                <a:solidFill>
                  <a:schemeClr val="tx1"/>
                </a:solidFill>
                <a:latin typeface="Agency FB" pitchFamily="34" charset="0"/>
              </a:rPr>
              <a:t>Ketua</a:t>
            </a:r>
            <a:r>
              <a:rPr lang="en-US" altLang="id-ID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altLang="id-ID" b="1" dirty="0" err="1" smtClean="0">
                <a:solidFill>
                  <a:schemeClr val="tx1"/>
                </a:solidFill>
                <a:latin typeface="Agency FB" pitchFamily="34" charset="0"/>
              </a:rPr>
              <a:t>Majelis</a:t>
            </a:r>
            <a:r>
              <a:rPr lang="id-ID" altLang="id-ID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altLang="id-ID" b="1" dirty="0" err="1" smtClean="0">
                <a:solidFill>
                  <a:schemeClr val="tx1"/>
                </a:solidFill>
                <a:latin typeface="Agency FB" pitchFamily="34" charset="0"/>
              </a:rPr>
              <a:t>diktilitbang</a:t>
            </a:r>
            <a:r>
              <a:rPr lang="en-US" altLang="id-ID" b="1" dirty="0" smtClean="0">
                <a:solidFill>
                  <a:schemeClr val="tx1"/>
                </a:solidFill>
                <a:latin typeface="Agency FB" pitchFamily="34" charset="0"/>
              </a:rPr>
              <a:t> PP </a:t>
            </a:r>
            <a:r>
              <a:rPr lang="en-US" altLang="id-ID" b="1" dirty="0" err="1" smtClean="0">
                <a:solidFill>
                  <a:schemeClr val="tx1"/>
                </a:solidFill>
                <a:latin typeface="Agency FB" pitchFamily="34" charset="0"/>
              </a:rPr>
              <a:t>Muhammadiya</a:t>
            </a:r>
            <a:r>
              <a:rPr lang="id-ID" altLang="id-ID" b="1" dirty="0" smtClean="0">
                <a:solidFill>
                  <a:schemeClr val="tx1"/>
                </a:solidFill>
                <a:latin typeface="Agency FB" pitchFamily="34" charset="0"/>
              </a:rPr>
              <a:t>h</a:t>
            </a:r>
          </a:p>
          <a:p>
            <a:r>
              <a:rPr lang="id-ID" altLang="id-ID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</a:p>
        </p:txBody>
      </p:sp>
      <p:pic>
        <p:nvPicPr>
          <p:cNvPr id="27652" name="Picture 4" descr="C:\Users\lenovo B500\Downloads\FullSizeRender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04664"/>
            <a:ext cx="1835696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9144" y="-7620"/>
            <a:ext cx="9162288" cy="1040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81500" y="-7620"/>
            <a:ext cx="4762500" cy="607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2795" y="-20447"/>
            <a:ext cx="9127618" cy="104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81" y="52959"/>
            <a:ext cx="9145643" cy="900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97536" y="1452372"/>
            <a:ext cx="8991600" cy="49484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4019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9144" y="-7620"/>
            <a:ext cx="9162288" cy="1040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81500" y="-7620"/>
            <a:ext cx="4762500" cy="607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2795" y="-20447"/>
            <a:ext cx="9127618" cy="104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81" y="52959"/>
            <a:ext cx="9145643" cy="900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400" y="609600"/>
            <a:ext cx="7924800" cy="4953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6088" y="5364479"/>
            <a:ext cx="6858000" cy="1429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923413" y="90646"/>
            <a:ext cx="339103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3375"/>
              </a:lnSpc>
              <a:spcBef>
                <a:spcPts val="168"/>
              </a:spcBef>
            </a:pP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Sy</a:t>
            </a:r>
            <a:r>
              <a:rPr sz="3200" b="1" spc="-14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rat Perlu</a:t>
            </a:r>
            <a:r>
              <a:rPr sz="3200" b="1" spc="-139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APS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3102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67"/>
          <p:cNvSpPr/>
          <p:nvPr/>
        </p:nvSpPr>
        <p:spPr>
          <a:xfrm>
            <a:off x="-9144" y="-7620"/>
            <a:ext cx="9162288" cy="1040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381500" y="-7620"/>
            <a:ext cx="4762500" cy="607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2795" y="-20447"/>
            <a:ext cx="9127618" cy="104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881" y="52959"/>
            <a:ext cx="9145643" cy="900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246379" y="429573"/>
            <a:ext cx="1009211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100" dirty="0">
                <a:latin typeface="Arial"/>
                <a:cs typeface="Arial"/>
              </a:rPr>
              <a:t>**</a:t>
            </a:r>
            <a:r>
              <a:rPr sz="1100" dirty="0">
                <a:solidFill>
                  <a:srgbClr val="444244"/>
                </a:solidFill>
                <a:latin typeface="Arial"/>
                <a:cs typeface="Arial"/>
              </a:rPr>
              <a:t>)   </a:t>
            </a:r>
            <a:r>
              <a:rPr sz="1100" spc="139" dirty="0">
                <a:solidFill>
                  <a:srgbClr val="44424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S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y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arat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389381" y="429573"/>
            <a:ext cx="561797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Perlu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067559" y="429573"/>
            <a:ext cx="4162974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Per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ngkat  </a:t>
            </a:r>
            <a:r>
              <a:rPr sz="1700" spc="50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diberla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k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u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ka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  </a:t>
            </a:r>
            <a:r>
              <a:rPr sz="1700" spc="290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pada </a:t>
            </a:r>
            <a:r>
              <a:rPr sz="1700" spc="435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beberapa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372861" y="429573"/>
            <a:ext cx="477777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butir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959600" y="429574"/>
            <a:ext cx="922122" cy="538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penilaian</a:t>
            </a:r>
            <a:endParaRPr sz="1700" dirty="0">
              <a:latin typeface="Arial"/>
              <a:cs typeface="Arial"/>
            </a:endParaRPr>
          </a:p>
          <a:p>
            <a:pPr marL="88893" marR="32382">
              <a:lnSpc>
                <a:spcPct val="95825"/>
              </a:lnSpc>
              <a:spcBef>
                <a:spcPts val="293"/>
              </a:spcBef>
            </a:pP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y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tu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: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011160" y="429573"/>
            <a:ext cx="525921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ya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ng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20700" y="726753"/>
            <a:ext cx="5578907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menunjukkan</a:t>
            </a:r>
            <a:r>
              <a:rPr sz="1700" spc="455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keunggulan</a:t>
            </a:r>
            <a:r>
              <a:rPr sz="1700" spc="395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program</a:t>
            </a:r>
            <a:r>
              <a:rPr sz="1700" spc="280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s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udi</a:t>
            </a:r>
            <a:r>
              <a:rPr sz="1700" spc="260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pada</a:t>
            </a:r>
            <a:r>
              <a:rPr sz="1700" spc="125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peringkat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151880" y="726753"/>
            <a:ext cx="801740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b="1" dirty="0">
                <a:solidFill>
                  <a:srgbClr val="111014"/>
                </a:solidFill>
                <a:latin typeface="Arial"/>
                <a:cs typeface="Arial"/>
              </a:rPr>
              <a:t>Unggul</a:t>
            </a:r>
            <a:r>
              <a:rPr sz="1700" b="1" dirty="0">
                <a:solidFill>
                  <a:srgbClr val="211F23"/>
                </a:solidFill>
                <a:latin typeface="Arial"/>
                <a:cs typeface="Arial"/>
              </a:rPr>
              <a:t>,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11201" y="1031553"/>
            <a:ext cx="249721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)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61721" y="1031553"/>
            <a:ext cx="2336081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P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ogra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m</a:t>
            </a:r>
            <a:r>
              <a:rPr sz="1700" spc="270" dirty="0">
                <a:solidFill>
                  <a:srgbClr val="211F2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Diploma</a:t>
            </a:r>
            <a:r>
              <a:rPr sz="1700" spc="194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Tiga: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282700" y="1328733"/>
            <a:ext cx="237842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1.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602741" y="1328733"/>
            <a:ext cx="501461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S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k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o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r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288541" y="1328733"/>
            <a:ext cx="477777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butir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943860" y="1328733"/>
            <a:ext cx="1938506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p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e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nila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ia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   </a:t>
            </a:r>
            <a:r>
              <a:rPr sz="1700" spc="75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J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b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tan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69840" y="1328733"/>
            <a:ext cx="989215" cy="538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Akad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e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mik</a:t>
            </a:r>
            <a:endParaRPr sz="1700" dirty="0">
              <a:latin typeface="Arial"/>
              <a:cs typeface="Arial"/>
            </a:endParaRPr>
          </a:p>
          <a:p>
            <a:pPr marL="120959" marR="54341" algn="ctr">
              <a:lnSpc>
                <a:spcPct val="95825"/>
              </a:lnSpc>
              <a:spcBef>
                <a:spcPts val="293"/>
              </a:spcBef>
            </a:pP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se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b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g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i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289039" y="1328733"/>
            <a:ext cx="633588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DTPS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104381" y="1328733"/>
            <a:ext cx="717889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(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d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osen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912100" y="1328733"/>
            <a:ext cx="605556" cy="538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623" marR="168" algn="ctr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e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tap</a:t>
            </a:r>
            <a:endParaRPr sz="1700" dirty="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293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kuli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h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602740" y="1625913"/>
            <a:ext cx="3501994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p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e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rgur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uan </a:t>
            </a:r>
            <a:r>
              <a:rPr sz="1700" spc="250" dirty="0">
                <a:solidFill>
                  <a:srgbClr val="211F2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tinggi </a:t>
            </a:r>
            <a:r>
              <a:rPr sz="1700" spc="154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y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an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g </a:t>
            </a:r>
            <a:r>
              <a:rPr sz="1700" spc="169" dirty="0">
                <a:solidFill>
                  <a:srgbClr val="211F2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dit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u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g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as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k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113781" y="1625913"/>
            <a:ext cx="1077979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p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e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ga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mpu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294879" y="1625913"/>
            <a:ext cx="537760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m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ata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602740" y="1923093"/>
            <a:ext cx="1650829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de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ga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  </a:t>
            </a:r>
            <a:r>
              <a:rPr sz="1700" spc="355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b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id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g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408680" y="1923093"/>
            <a:ext cx="861829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kea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hli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22140" y="1923093"/>
            <a:ext cx="1359952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yang  </a:t>
            </a:r>
            <a:r>
              <a:rPr sz="1700" spc="240" dirty="0">
                <a:solidFill>
                  <a:srgbClr val="211F2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ses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u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i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938520" y="1923093"/>
            <a:ext cx="2098762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d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e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gan  </a:t>
            </a:r>
            <a:r>
              <a:rPr sz="1700" spc="295" dirty="0">
                <a:solidFill>
                  <a:srgbClr val="211F2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k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o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m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pe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e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si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216900" y="1923093"/>
            <a:ext cx="333738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nti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83940" y="2226512"/>
            <a:ext cx="3200952" cy="1187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18" marR="26728">
              <a:lnSpc>
                <a:spcPts val="1939"/>
              </a:lnSpc>
              <a:spcBef>
                <a:spcPts val="97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d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iakred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it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asi)</a:t>
            </a:r>
            <a:r>
              <a:rPr sz="1700" spc="445" dirty="0">
                <a:solidFill>
                  <a:srgbClr val="211F23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595959"/>
                </a:solidFill>
                <a:latin typeface="Times New Roman"/>
                <a:cs typeface="Times New Roman"/>
              </a:rPr>
              <a:t>&gt;</a:t>
            </a:r>
            <a:r>
              <a:rPr spc="3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3</a:t>
            </a:r>
            <a:r>
              <a:rPr sz="1700" dirty="0">
                <a:solidFill>
                  <a:srgbClr val="444244"/>
                </a:solidFill>
                <a:latin typeface="Arial"/>
                <a:cs typeface="Arial"/>
              </a:rPr>
              <a:t>,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5.</a:t>
            </a:r>
            <a:endParaRPr sz="1700" dirty="0">
              <a:latin typeface="Arial"/>
              <a:cs typeface="Arial"/>
            </a:endParaRPr>
          </a:p>
          <a:p>
            <a:pPr marL="35558" indent="-22859">
              <a:lnSpc>
                <a:spcPts val="2069"/>
              </a:lnSpc>
              <a:spcBef>
                <a:spcPts val="353"/>
              </a:spcBef>
            </a:pP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Wak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tu</a:t>
            </a:r>
            <a:r>
              <a:rPr sz="1700" spc="290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Tu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ngg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u</a:t>
            </a:r>
            <a:r>
              <a:rPr sz="1700" spc="245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595959"/>
                </a:solidFill>
                <a:latin typeface="Times New Roman"/>
                <a:cs typeface="Times New Roman"/>
              </a:rPr>
              <a:t>&gt;</a:t>
            </a:r>
            <a:r>
              <a:rPr spc="9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3,5. </a:t>
            </a:r>
            <a:endParaRPr sz="1700" dirty="0">
              <a:latin typeface="Arial"/>
              <a:cs typeface="Arial"/>
            </a:endParaRPr>
          </a:p>
          <a:p>
            <a:pPr marL="35558">
              <a:lnSpc>
                <a:spcPts val="2069"/>
              </a:lnSpc>
              <a:spcBef>
                <a:spcPts val="449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K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eses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u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ai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an</a:t>
            </a:r>
            <a:r>
              <a:rPr sz="1700" spc="365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Bid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ng</a:t>
            </a:r>
            <a:r>
              <a:rPr sz="1700" spc="235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K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e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rj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</a:t>
            </a:r>
            <a:r>
              <a:rPr sz="1700" spc="125" dirty="0">
                <a:solidFill>
                  <a:srgbClr val="211F23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595959"/>
                </a:solidFill>
                <a:latin typeface="Times New Roman"/>
                <a:cs typeface="Times New Roman"/>
              </a:rPr>
              <a:t>&gt;</a:t>
            </a:r>
            <a:r>
              <a:rPr spc="3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3,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5.</a:t>
            </a:r>
            <a:endParaRPr sz="1700" dirty="0">
              <a:latin typeface="Arial"/>
              <a:cs typeface="Arial"/>
            </a:endParaRPr>
          </a:p>
          <a:p>
            <a:pPr marL="73655" marR="26728">
              <a:lnSpc>
                <a:spcPts val="1880"/>
              </a:lnSpc>
              <a:spcBef>
                <a:spcPts val="543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Terapan: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602741" y="2235514"/>
            <a:ext cx="1966069" cy="881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p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rog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am</a:t>
            </a:r>
            <a:r>
              <a:rPr sz="1700" spc="280" dirty="0">
                <a:solidFill>
                  <a:srgbClr val="211F2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s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tudi</a:t>
            </a:r>
            <a:r>
              <a:rPr sz="1700" spc="200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ya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g</a:t>
            </a:r>
            <a:endParaRPr sz="1700" dirty="0">
              <a:latin typeface="Arial"/>
              <a:cs typeface="Arial"/>
            </a:endParaRPr>
          </a:p>
          <a:p>
            <a:pPr marL="12699" marR="3044">
              <a:lnSpc>
                <a:spcPct val="95825"/>
              </a:lnSpc>
              <a:spcBef>
                <a:spcPts val="473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Sk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o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r</a:t>
            </a:r>
            <a:r>
              <a:rPr sz="1700" spc="235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but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r</a:t>
            </a:r>
            <a:r>
              <a:rPr sz="1700" spc="184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p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e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nil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</a:t>
            </a:r>
            <a:endParaRPr sz="1700" dirty="0">
              <a:latin typeface="Arial"/>
              <a:cs typeface="Arial"/>
            </a:endParaRPr>
          </a:p>
          <a:p>
            <a:pPr marL="12699" marR="7898">
              <a:lnSpc>
                <a:spcPct val="95825"/>
              </a:lnSpc>
              <a:spcBef>
                <a:spcPts val="565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Sk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o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r</a:t>
            </a:r>
            <a:r>
              <a:rPr sz="1700" spc="235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but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r</a:t>
            </a:r>
            <a:r>
              <a:rPr sz="1700" spc="184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p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e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nil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59841" y="2555554"/>
            <a:ext cx="245429" cy="5613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 marR="7618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2</a:t>
            </a:r>
            <a:r>
              <a:rPr sz="1700" dirty="0">
                <a:solidFill>
                  <a:srgbClr val="444244"/>
                </a:solidFill>
                <a:latin typeface="Arial"/>
                <a:cs typeface="Arial"/>
              </a:rPr>
              <a:t>.</a:t>
            </a:r>
            <a:endParaRPr sz="1700" dirty="0">
              <a:latin typeface="Arial"/>
              <a:cs typeface="Arial"/>
            </a:endParaRPr>
          </a:p>
          <a:p>
            <a:pPr marL="20318">
              <a:lnSpc>
                <a:spcPct val="95825"/>
              </a:lnSpc>
              <a:spcBef>
                <a:spcPts val="473"/>
              </a:spcBef>
            </a:pP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3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18821" y="3172773"/>
            <a:ext cx="249721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b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)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61720" y="3172773"/>
            <a:ext cx="2519676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Pr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o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gr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am</a:t>
            </a:r>
            <a:r>
              <a:rPr sz="1700" spc="214" dirty="0">
                <a:solidFill>
                  <a:srgbClr val="211F2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S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ja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na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/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S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rjana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2700" y="3469953"/>
            <a:ext cx="237842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1.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02740" y="3469953"/>
            <a:ext cx="501708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Skor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58061" y="3469953"/>
            <a:ext cx="477777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butir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82900" y="3469953"/>
            <a:ext cx="3276480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penilaian  </a:t>
            </a:r>
            <a:r>
              <a:rPr sz="1700" spc="360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Kualifika</a:t>
            </a:r>
            <a:r>
              <a:rPr sz="1700" spc="-4" dirty="0">
                <a:solidFill>
                  <a:srgbClr val="111014"/>
                </a:solidFill>
                <a:latin typeface="Arial"/>
                <a:cs typeface="Arial"/>
              </a:rPr>
              <a:t>s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i  </a:t>
            </a:r>
            <a:r>
              <a:rPr sz="1700" spc="240" dirty="0">
                <a:solidFill>
                  <a:srgbClr val="211F2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Akademik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42380" y="3469953"/>
            <a:ext cx="633588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DTPS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27240" y="3469953"/>
            <a:ext cx="1406652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(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dosen  </a:t>
            </a:r>
            <a:r>
              <a:rPr sz="1700" spc="229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tetap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02741" y="3774753"/>
            <a:ext cx="3502027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perguruan </a:t>
            </a:r>
            <a:r>
              <a:rPr sz="1700" spc="245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tinggi </a:t>
            </a:r>
            <a:r>
              <a:rPr sz="1700" spc="154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y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ang </a:t>
            </a:r>
            <a:r>
              <a:rPr sz="1700" spc="169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dit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u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ga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s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kan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07000" y="3774753"/>
            <a:ext cx="1984924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sebagai </a:t>
            </a:r>
            <a:r>
              <a:rPr sz="1700" spc="240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pengampu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94880" y="3774753"/>
            <a:ext cx="1239107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mata </a:t>
            </a:r>
            <a:r>
              <a:rPr sz="1700" spc="139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kuliah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02740" y="4071933"/>
            <a:ext cx="1650964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de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gan  </a:t>
            </a:r>
            <a:r>
              <a:rPr sz="1700" spc="355" dirty="0">
                <a:solidFill>
                  <a:srgbClr val="211F2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b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idang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08680" y="4071933"/>
            <a:ext cx="861829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keahli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22141" y="4071933"/>
            <a:ext cx="525921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y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ng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62220" y="4071933"/>
            <a:ext cx="719970" cy="553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796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sesuai</a:t>
            </a:r>
            <a:endParaRPr sz="1700" dirty="0">
              <a:latin typeface="Arial"/>
              <a:cs typeface="Arial"/>
            </a:endParaRPr>
          </a:p>
          <a:p>
            <a:pPr marL="12699" marR="32383">
              <a:lnSpc>
                <a:spcPct val="95825"/>
              </a:lnSpc>
              <a:spcBef>
                <a:spcPts val="413"/>
              </a:spcBef>
            </a:pP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3</a:t>
            </a:r>
            <a:r>
              <a:rPr sz="1700" dirty="0">
                <a:solidFill>
                  <a:srgbClr val="444244"/>
                </a:solidFill>
                <a:latin typeface="Arial"/>
                <a:cs typeface="Arial"/>
              </a:rPr>
              <a:t>,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5.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30899" y="4071933"/>
            <a:ext cx="778060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de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n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ga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n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5780" y="4071933"/>
            <a:ext cx="1161502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k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o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m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p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et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e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ns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i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24519" y="4071933"/>
            <a:ext cx="333738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nti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02740" y="4384353"/>
            <a:ext cx="3445227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p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ro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gr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am</a:t>
            </a:r>
            <a:r>
              <a:rPr sz="1700" spc="280" dirty="0">
                <a:solidFill>
                  <a:srgbClr val="211F2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s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tudi</a:t>
            </a:r>
            <a:r>
              <a:rPr sz="1700" spc="200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ya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ng</a:t>
            </a:r>
            <a:r>
              <a:rPr sz="1700" spc="164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d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iakre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dit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asi)</a:t>
            </a:r>
            <a:r>
              <a:rPr sz="1700" spc="385" dirty="0">
                <a:solidFill>
                  <a:srgbClr val="211F2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95959"/>
                </a:solidFill>
                <a:latin typeface="Arial"/>
                <a:cs typeface="Arial"/>
              </a:rPr>
              <a:t>&gt;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59841" y="4689153"/>
            <a:ext cx="237809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2</a:t>
            </a:r>
            <a:r>
              <a:rPr sz="1700" dirty="0">
                <a:solidFill>
                  <a:srgbClr val="444244"/>
                </a:solidFill>
                <a:latin typeface="Arial"/>
                <a:cs typeface="Arial"/>
              </a:rPr>
              <a:t>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02741" y="4689153"/>
            <a:ext cx="501461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S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k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o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r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88541" y="4689153"/>
            <a:ext cx="477777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butir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43860" y="4689153"/>
            <a:ext cx="1930674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p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e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nil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   </a:t>
            </a:r>
            <a:r>
              <a:rPr sz="1700" spc="14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J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aba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69840" y="4689153"/>
            <a:ext cx="1852788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Ak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d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e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mik   </a:t>
            </a:r>
            <a:r>
              <a:rPr sz="1700" spc="255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DTPS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04381" y="4689153"/>
            <a:ext cx="1429087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(dose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  </a:t>
            </a:r>
            <a:r>
              <a:rPr sz="1700" spc="410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e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p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2740" y="4978713"/>
            <a:ext cx="3501994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p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e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g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ur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uan </a:t>
            </a:r>
            <a:r>
              <a:rPr sz="1700" spc="250" dirty="0">
                <a:solidFill>
                  <a:srgbClr val="211F2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tin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gg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i </a:t>
            </a:r>
            <a:r>
              <a:rPr sz="1700" spc="154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ya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g </a:t>
            </a:r>
            <a:r>
              <a:rPr sz="1700" spc="169" dirty="0">
                <a:solidFill>
                  <a:srgbClr val="211F2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di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tugas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k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07001" y="4978713"/>
            <a:ext cx="1984759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se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b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aga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i </a:t>
            </a:r>
            <a:r>
              <a:rPr sz="1700" spc="245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p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e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ga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mpu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94879" y="4978713"/>
            <a:ext cx="1238968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m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 </a:t>
            </a:r>
            <a:r>
              <a:rPr sz="1700" spc="139" dirty="0">
                <a:solidFill>
                  <a:srgbClr val="211F2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ku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li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h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2740" y="5283513"/>
            <a:ext cx="1650862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de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gan  </a:t>
            </a:r>
            <a:r>
              <a:rPr sz="1700" spc="355" dirty="0">
                <a:solidFill>
                  <a:srgbClr val="211F2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b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id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ng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08680" y="5283513"/>
            <a:ext cx="861829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kea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hli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22140" y="5283513"/>
            <a:ext cx="1359952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yang  </a:t>
            </a:r>
            <a:r>
              <a:rPr sz="1700" spc="240" dirty="0">
                <a:solidFill>
                  <a:srgbClr val="211F2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s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e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su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i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38520" y="5283513"/>
            <a:ext cx="2098762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d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e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ng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  </a:t>
            </a:r>
            <a:r>
              <a:rPr sz="1700" spc="295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kom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pe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e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si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16900" y="5283513"/>
            <a:ext cx="333738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nti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2740" y="5595933"/>
            <a:ext cx="1966069" cy="873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18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p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rog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am</a:t>
            </a:r>
            <a:r>
              <a:rPr sz="1700" spc="219" dirty="0">
                <a:solidFill>
                  <a:srgbClr val="211F2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s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tudi</a:t>
            </a:r>
            <a:r>
              <a:rPr sz="1700" spc="200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ya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g</a:t>
            </a:r>
            <a:endParaRPr sz="1700" dirty="0">
              <a:latin typeface="Arial"/>
              <a:cs typeface="Arial"/>
            </a:endParaRPr>
          </a:p>
          <a:p>
            <a:pPr marL="12699" marR="3044">
              <a:lnSpc>
                <a:spcPct val="95825"/>
              </a:lnSpc>
              <a:spcBef>
                <a:spcPts val="413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Sk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o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r</a:t>
            </a:r>
            <a:r>
              <a:rPr sz="1700" spc="235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but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r</a:t>
            </a:r>
            <a:r>
              <a:rPr sz="1700" spc="184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penilai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n</a:t>
            </a:r>
            <a:endParaRPr sz="1700" dirty="0">
              <a:latin typeface="Arial"/>
              <a:cs typeface="Arial"/>
            </a:endParaRPr>
          </a:p>
          <a:p>
            <a:pPr marL="12699" marR="15245">
              <a:lnSpc>
                <a:spcPct val="95825"/>
              </a:lnSpc>
              <a:spcBef>
                <a:spcPts val="565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Skor</a:t>
            </a:r>
            <a:r>
              <a:rPr sz="1700" spc="234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but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r</a:t>
            </a:r>
            <a:r>
              <a:rPr sz="1700" spc="125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penilaian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83940" y="5595933"/>
            <a:ext cx="3200952" cy="8774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18" marR="26728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diakred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it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asi)</a:t>
            </a:r>
            <a:r>
              <a:rPr sz="1700" spc="385" dirty="0">
                <a:solidFill>
                  <a:srgbClr val="211F2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95959"/>
                </a:solidFill>
                <a:latin typeface="Arial"/>
                <a:cs typeface="Arial"/>
              </a:rPr>
              <a:t>&gt;</a:t>
            </a:r>
            <a:r>
              <a:rPr sz="1700" spc="9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3,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5.</a:t>
            </a:r>
            <a:endParaRPr sz="1700" dirty="0">
              <a:latin typeface="Arial"/>
              <a:cs typeface="Arial"/>
            </a:endParaRPr>
          </a:p>
          <a:p>
            <a:pPr marL="27938" indent="-15239">
              <a:lnSpc>
                <a:spcPts val="2520"/>
              </a:lnSpc>
              <a:spcBef>
                <a:spcPts val="114"/>
              </a:spcBef>
            </a:pP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Wak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u</a:t>
            </a:r>
            <a:r>
              <a:rPr sz="1700" spc="234" dirty="0">
                <a:solidFill>
                  <a:srgbClr val="211F2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Tunggu</a:t>
            </a:r>
            <a:r>
              <a:rPr sz="1700" spc="300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95959"/>
                </a:solidFill>
                <a:latin typeface="Arial"/>
                <a:cs typeface="Arial"/>
              </a:rPr>
              <a:t>&gt;</a:t>
            </a:r>
            <a:r>
              <a:rPr sz="1700" spc="9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3,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5. Kesesu</a:t>
            </a:r>
            <a:r>
              <a:rPr sz="1700" spc="-4" dirty="0">
                <a:solidFill>
                  <a:srgbClr val="111014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an</a:t>
            </a:r>
            <a:r>
              <a:rPr sz="1700" spc="425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Bidang</a:t>
            </a:r>
            <a:r>
              <a:rPr sz="1700" spc="235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Kerja</a:t>
            </a:r>
            <a:r>
              <a:rPr sz="1700" spc="119" dirty="0">
                <a:solidFill>
                  <a:srgbClr val="111014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44244"/>
                </a:solidFill>
                <a:latin typeface="Times New Roman"/>
                <a:cs typeface="Times New Roman"/>
              </a:rPr>
              <a:t>&gt;</a:t>
            </a:r>
            <a:r>
              <a:rPr spc="33" dirty="0">
                <a:solidFill>
                  <a:srgbClr val="444244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3,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5.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59841" y="5908353"/>
            <a:ext cx="245429" cy="561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18">
              <a:lnSpc>
                <a:spcPts val="1839"/>
              </a:lnSpc>
              <a:spcBef>
                <a:spcPts val="92"/>
              </a:spcBef>
            </a:pPr>
            <a:r>
              <a:rPr sz="1700" dirty="0">
                <a:solidFill>
                  <a:srgbClr val="211F23"/>
                </a:solidFill>
                <a:latin typeface="Arial"/>
                <a:cs typeface="Arial"/>
              </a:rPr>
              <a:t>3</a:t>
            </a: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.</a:t>
            </a:r>
            <a:endParaRPr sz="1700" dirty="0">
              <a:latin typeface="Arial"/>
              <a:cs typeface="Arial"/>
            </a:endParaRPr>
          </a:p>
          <a:p>
            <a:pPr marL="12699" marR="7586">
              <a:lnSpc>
                <a:spcPct val="95825"/>
              </a:lnSpc>
              <a:spcBef>
                <a:spcPts val="473"/>
              </a:spcBef>
            </a:pPr>
            <a:r>
              <a:rPr sz="1700" dirty="0">
                <a:solidFill>
                  <a:srgbClr val="111014"/>
                </a:solidFill>
                <a:latin typeface="Arial"/>
                <a:cs typeface="Arial"/>
              </a:rPr>
              <a:t>4.</a:t>
            </a:r>
            <a:endParaRPr sz="1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2176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9144" y="-7620"/>
            <a:ext cx="9162288" cy="1040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81500" y="-7620"/>
            <a:ext cx="4762500" cy="607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2795" y="-20447"/>
            <a:ext cx="9127618" cy="104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81" y="52959"/>
            <a:ext cx="9145643" cy="900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57200"/>
            <a:ext cx="9144000" cy="45064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81000" y="5105400"/>
            <a:ext cx="8763000" cy="1600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7651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bject 75"/>
          <p:cNvSpPr/>
          <p:nvPr/>
        </p:nvSpPr>
        <p:spPr>
          <a:xfrm>
            <a:off x="-9144" y="-7620"/>
            <a:ext cx="9162288" cy="1040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381500" y="-7620"/>
            <a:ext cx="4762500" cy="607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2795" y="-20447"/>
            <a:ext cx="9127618" cy="104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881" y="52959"/>
            <a:ext cx="9145643" cy="900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17928" y="320947"/>
            <a:ext cx="11285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sz="1200" dirty="0">
                <a:latin typeface="Arial"/>
                <a:cs typeface="Arial"/>
              </a:rPr>
              <a:t>**"</a:t>
            </a:r>
            <a:r>
              <a:rPr sz="1200" dirty="0">
                <a:solidFill>
                  <a:srgbClr val="595656"/>
                </a:solidFill>
                <a:latin typeface="Arial"/>
                <a:cs typeface="Arial"/>
              </a:rPr>
              <a:t>)   </a:t>
            </a:r>
            <a:r>
              <a:rPr sz="1200" spc="125" dirty="0">
                <a:solidFill>
                  <a:srgbClr val="59565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Syarat</a:t>
            </a:r>
            <a:endParaRPr dirty="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391558" y="320947"/>
            <a:ext cx="59304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070408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er</a:t>
            </a:r>
            <a:r>
              <a:rPr dirty="0">
                <a:solidFill>
                  <a:srgbClr val="070408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u</a:t>
            </a:r>
            <a:endParaRPr dirty="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110014" y="320947"/>
            <a:ext cx="327061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070408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eringkat  </a:t>
            </a:r>
            <a:r>
              <a:rPr spc="94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diber</a:t>
            </a:r>
            <a:r>
              <a:rPr dirty="0">
                <a:solidFill>
                  <a:srgbClr val="070408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akukan  </a:t>
            </a:r>
            <a:r>
              <a:rPr spc="383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pada</a:t>
            </a:r>
            <a:endParaRPr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506356" y="320947"/>
            <a:ext cx="102577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beberapa</a:t>
            </a:r>
            <a:endParaRPr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682013" y="320947"/>
            <a:ext cx="50431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070408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tir</a:t>
            </a:r>
            <a:endParaRPr dirty="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310663" y="320947"/>
            <a:ext cx="97476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pe</a:t>
            </a:r>
            <a:r>
              <a:rPr dirty="0">
                <a:solidFill>
                  <a:srgbClr val="070408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ilaian</a:t>
            </a:r>
            <a:endParaRPr dirty="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421007" y="320947"/>
            <a:ext cx="55539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yang</a:t>
            </a:r>
            <a:endParaRPr dirty="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11840" y="637227"/>
            <a:ext cx="8020892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2039"/>
              </a:lnSpc>
              <a:spcBef>
                <a:spcPts val="102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me</a:t>
            </a:r>
            <a:r>
              <a:rPr dirty="0">
                <a:solidFill>
                  <a:srgbClr val="070408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unjukka</a:t>
            </a:r>
            <a:r>
              <a:rPr dirty="0">
                <a:solidFill>
                  <a:srgbClr val="070408"/>
                </a:solidFill>
                <a:latin typeface="Arial"/>
                <a:cs typeface="Arial"/>
              </a:rPr>
              <a:t>n </a:t>
            </a:r>
            <a:r>
              <a:rPr spc="125" dirty="0">
                <a:solidFill>
                  <a:srgbClr val="070408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keunggulan </a:t>
            </a:r>
            <a:r>
              <a:rPr spc="44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program</a:t>
            </a:r>
            <a:r>
              <a:rPr spc="318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studi</a:t>
            </a:r>
            <a:r>
              <a:rPr spc="328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pada</a:t>
            </a:r>
            <a:r>
              <a:rPr spc="253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peri</a:t>
            </a:r>
            <a:r>
              <a:rPr dirty="0">
                <a:solidFill>
                  <a:srgbClr val="070408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gkat</a:t>
            </a:r>
            <a:r>
              <a:rPr spc="388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070408"/>
                </a:solidFill>
                <a:latin typeface="Arial"/>
                <a:cs typeface="Arial"/>
              </a:rPr>
              <a:t>8aik</a:t>
            </a:r>
            <a:r>
              <a:rPr sz="1900" b="1" spc="264" dirty="0">
                <a:solidFill>
                  <a:srgbClr val="070408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070408"/>
                </a:solidFill>
                <a:latin typeface="Arial"/>
                <a:cs typeface="Arial"/>
              </a:rPr>
              <a:t>Sekal</a:t>
            </a:r>
            <a:r>
              <a:rPr sz="1900" b="1" spc="-4" dirty="0">
                <a:solidFill>
                  <a:srgbClr val="070408"/>
                </a:solidFill>
                <a:latin typeface="Arial"/>
                <a:cs typeface="Arial"/>
              </a:rPr>
              <a:t>i</a:t>
            </a:r>
            <a:r>
              <a:rPr sz="1900" b="1" dirty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1900" b="1" spc="-62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ya</a:t>
            </a:r>
            <a:r>
              <a:rPr dirty="0">
                <a:solidFill>
                  <a:srgbClr val="070408"/>
                </a:solidFill>
                <a:latin typeface="Arial"/>
                <a:cs typeface="Arial"/>
              </a:rPr>
              <a:t>it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u:</a:t>
            </a:r>
            <a:endParaRPr dirty="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15950" y="965925"/>
            <a:ext cx="2629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a)</a:t>
            </a:r>
            <a:endParaRPr dirty="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91506" y="965925"/>
            <a:ext cx="249448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Program</a:t>
            </a:r>
            <a:r>
              <a:rPr spc="378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70408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iploma</a:t>
            </a:r>
            <a:r>
              <a:rPr spc="293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70408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iga:</a:t>
            </a:r>
            <a:endParaRPr dirty="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228276" y="1284332"/>
            <a:ext cx="25030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1</a:t>
            </a:r>
            <a:r>
              <a:rPr dirty="0">
                <a:solidFill>
                  <a:srgbClr val="070408"/>
                </a:solidFill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571176" y="1284332"/>
            <a:ext cx="52972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Skor</a:t>
            </a:r>
            <a:endParaRPr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297798" y="1284332"/>
            <a:ext cx="50438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butir</a:t>
            </a:r>
            <a:endParaRPr dirty="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999927" y="1284332"/>
            <a:ext cx="206516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penilaian   </a:t>
            </a:r>
            <a:r>
              <a:rPr spc="184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Jabatan</a:t>
            </a:r>
            <a:endParaRPr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277762" y="1284332"/>
            <a:ext cx="197541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Akademik   </a:t>
            </a:r>
            <a:r>
              <a:rPr spc="388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70408"/>
                </a:solidFill>
                <a:latin typeface="Arial"/>
                <a:cs typeface="Arial"/>
              </a:rPr>
              <a:t>DT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PS</a:t>
            </a:r>
            <a:endParaRPr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457625" y="1284332"/>
            <a:ext cx="75866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(dosen</a:t>
            </a:r>
            <a:endParaRPr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323037" y="1284333"/>
            <a:ext cx="640373" cy="572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2659" algn="ctr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te</a:t>
            </a:r>
            <a:r>
              <a:rPr dirty="0">
                <a:solidFill>
                  <a:srgbClr val="070408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ap</a:t>
            </a:r>
            <a:endParaRPr dirty="0">
              <a:latin typeface="Arial"/>
              <a:cs typeface="Arial"/>
            </a:endParaRPr>
          </a:p>
          <a:p>
            <a:pPr marR="543" algn="ctr">
              <a:lnSpc>
                <a:spcPct val="95825"/>
              </a:lnSpc>
              <a:spcBef>
                <a:spcPts val="338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kuliah</a:t>
            </a:r>
            <a:endParaRPr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571177" y="1602740"/>
            <a:ext cx="110189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perguruan</a:t>
            </a:r>
            <a:endParaRPr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787656" y="1602740"/>
            <a:ext cx="60618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tinggi</a:t>
            </a:r>
            <a:endParaRPr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489785" y="1602740"/>
            <a:ext cx="279538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yang </a:t>
            </a:r>
            <a:r>
              <a:rPr spc="179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ditugaskan </a:t>
            </a:r>
            <a:r>
              <a:rPr spc="453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sebagai</a:t>
            </a:r>
            <a:endParaRPr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396264" y="1602740"/>
            <a:ext cx="114007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pengampu</a:t>
            </a:r>
            <a:endParaRPr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661729" y="1602740"/>
            <a:ext cx="5679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mata</a:t>
            </a:r>
            <a:endParaRPr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571171" y="1921145"/>
            <a:ext cx="175853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dengan  </a:t>
            </a:r>
            <a:r>
              <a:rPr spc="468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bidang</a:t>
            </a:r>
            <a:endParaRPr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497942" y="1921145"/>
            <a:ext cx="91124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keahlian</a:t>
            </a:r>
            <a:endParaRPr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583791" y="1921145"/>
            <a:ext cx="144710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yang  </a:t>
            </a:r>
            <a:r>
              <a:rPr spc="323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sesuai</a:t>
            </a:r>
            <a:endParaRPr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208485" y="1921145"/>
            <a:ext cx="82250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dengan</a:t>
            </a:r>
            <a:endParaRPr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12692" y="1921145"/>
            <a:ext cx="122869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kompetensi</a:t>
            </a:r>
            <a:endParaRPr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641441" y="1921145"/>
            <a:ext cx="35165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in</a:t>
            </a:r>
            <a:r>
              <a:rPr dirty="0">
                <a:solidFill>
                  <a:srgbClr val="070408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i</a:t>
            </a:r>
            <a:endParaRPr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685720" y="2245590"/>
            <a:ext cx="3421301" cy="12684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030" marR="26728">
              <a:lnSpc>
                <a:spcPts val="2039"/>
              </a:lnSpc>
              <a:spcBef>
                <a:spcPts val="102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diakreditasi) </a:t>
            </a:r>
            <a:r>
              <a:rPr spc="34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95656"/>
                </a:solidFill>
                <a:latin typeface="Arial"/>
                <a:cs typeface="Arial"/>
              </a:rPr>
              <a:t>&gt;</a:t>
            </a:r>
            <a:r>
              <a:rPr sz="1900" spc="-29" dirty="0">
                <a:solidFill>
                  <a:srgbClr val="59565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3</a:t>
            </a:r>
            <a:r>
              <a:rPr dirty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0.</a:t>
            </a:r>
            <a:endParaRPr dirty="0">
              <a:latin typeface="Arial"/>
              <a:cs typeface="Arial"/>
            </a:endParaRPr>
          </a:p>
          <a:p>
            <a:pPr marL="37195" indent="-24496">
              <a:lnSpc>
                <a:spcPts val="2184"/>
              </a:lnSpc>
              <a:spcBef>
                <a:spcPts val="421"/>
              </a:spcBef>
              <a:tabLst>
                <a:tab pos="1358813" algn="l"/>
              </a:tabLst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Waktu</a:t>
            </a:r>
            <a:r>
              <a:rPr spc="378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Tunggu</a:t>
            </a:r>
            <a:r>
              <a:rPr spc="338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95656"/>
                </a:solidFill>
                <a:latin typeface="Times New Roman"/>
                <a:cs typeface="Times New Roman"/>
              </a:rPr>
              <a:t>&gt;</a:t>
            </a:r>
            <a:r>
              <a:rPr sz="1900" spc="123" dirty="0">
                <a:solidFill>
                  <a:srgbClr val="595656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3,0</a:t>
            </a:r>
            <a:r>
              <a:rPr dirty="0">
                <a:solidFill>
                  <a:srgbClr val="3D3D3D"/>
                </a:solidFill>
                <a:latin typeface="Arial"/>
                <a:cs typeface="Arial"/>
              </a:rPr>
              <a:t>. </a:t>
            </a:r>
            <a:endParaRPr dirty="0">
              <a:latin typeface="Arial"/>
              <a:cs typeface="Arial"/>
            </a:endParaRPr>
          </a:p>
          <a:p>
            <a:pPr marL="37195">
              <a:lnSpc>
                <a:spcPts val="2069"/>
              </a:lnSpc>
              <a:spcBef>
                <a:spcPts val="535"/>
              </a:spcBef>
              <a:tabLst>
                <a:tab pos="1358813" algn="l"/>
              </a:tabLst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Kesesuaian	B</a:t>
            </a:r>
            <a:r>
              <a:rPr dirty="0">
                <a:solidFill>
                  <a:srgbClr val="070408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dang</a:t>
            </a:r>
            <a:r>
              <a:rPr spc="328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Kerja</a:t>
            </a:r>
            <a:r>
              <a:rPr spc="184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595656"/>
                </a:solidFill>
                <a:latin typeface="Arial"/>
                <a:cs typeface="Arial"/>
              </a:rPr>
              <a:t>&gt;</a:t>
            </a:r>
            <a:r>
              <a:rPr spc="54" dirty="0">
                <a:solidFill>
                  <a:srgbClr val="59565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3</a:t>
            </a:r>
            <a:r>
              <a:rPr dirty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0</a:t>
            </a:r>
            <a:r>
              <a:rPr dirty="0">
                <a:solidFill>
                  <a:srgbClr val="3D3D3D"/>
                </a:solidFill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86183" marR="26728">
              <a:lnSpc>
                <a:spcPct val="95825"/>
              </a:lnSpc>
              <a:spcBef>
                <a:spcPts val="512"/>
              </a:spcBef>
            </a:pPr>
            <a:r>
              <a:rPr dirty="0">
                <a:solidFill>
                  <a:srgbClr val="070408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erapan</a:t>
            </a:r>
            <a:r>
              <a:rPr dirty="0">
                <a:solidFill>
                  <a:srgbClr val="3D3D3D"/>
                </a:solidFill>
                <a:latin typeface="Arial"/>
                <a:cs typeface="Arial"/>
              </a:rPr>
              <a:t>:</a:t>
            </a:r>
            <a:endParaRPr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571170" y="2255882"/>
            <a:ext cx="2090288" cy="9316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2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program</a:t>
            </a:r>
            <a:r>
              <a:rPr spc="383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studi</a:t>
            </a:r>
            <a:r>
              <a:rPr spc="200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yang</a:t>
            </a:r>
            <a:endParaRPr dirty="0">
              <a:latin typeface="Arial"/>
              <a:cs typeface="Arial"/>
            </a:endParaRPr>
          </a:p>
          <a:p>
            <a:pPr marL="12699" marR="8098">
              <a:lnSpc>
                <a:spcPct val="95825"/>
              </a:lnSpc>
              <a:spcBef>
                <a:spcPts val="533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Skor</a:t>
            </a:r>
            <a:r>
              <a:rPr spc="234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butir</a:t>
            </a:r>
            <a:r>
              <a:rPr spc="244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penilaian</a:t>
            </a:r>
            <a:endParaRPr dirty="0">
              <a:latin typeface="Arial"/>
              <a:cs typeface="Arial"/>
            </a:endParaRPr>
          </a:p>
          <a:p>
            <a:pPr marL="12702" marR="13233">
              <a:lnSpc>
                <a:spcPct val="95825"/>
              </a:lnSpc>
              <a:spcBef>
                <a:spcPts val="565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Skor</a:t>
            </a:r>
            <a:r>
              <a:rPr spc="234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butir</a:t>
            </a:r>
            <a:r>
              <a:rPr spc="244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penilaian</a:t>
            </a:r>
            <a:endParaRPr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03777" y="2598781"/>
            <a:ext cx="258472" cy="588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 marR="8168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2</a:t>
            </a:r>
            <a:r>
              <a:rPr dirty="0">
                <a:solidFill>
                  <a:srgbClr val="3D3D3D"/>
                </a:solidFill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20867">
              <a:lnSpc>
                <a:spcPct val="95825"/>
              </a:lnSpc>
              <a:spcBef>
                <a:spcPts val="468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3</a:t>
            </a:r>
            <a:r>
              <a:rPr dirty="0">
                <a:solidFill>
                  <a:srgbClr val="3D3D3D"/>
                </a:solidFill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24119" y="3260087"/>
            <a:ext cx="2629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b)</a:t>
            </a:r>
            <a:endParaRPr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91513" y="3260087"/>
            <a:ext cx="267818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070408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rogram</a:t>
            </a:r>
            <a:r>
              <a:rPr spc="313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Sarjan</a:t>
            </a:r>
            <a:r>
              <a:rPr spc="-4" dirty="0">
                <a:solidFill>
                  <a:srgbClr val="18171C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3D3D3D"/>
                </a:solidFill>
                <a:latin typeface="Arial"/>
                <a:cs typeface="Arial"/>
              </a:rPr>
              <a:t>/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Sarjana</a:t>
            </a:r>
            <a:endParaRPr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28277" y="3578495"/>
            <a:ext cx="250304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1</a:t>
            </a:r>
            <a:r>
              <a:rPr dirty="0">
                <a:solidFill>
                  <a:srgbClr val="3D3D3D"/>
                </a:solidFill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71177" y="3578495"/>
            <a:ext cx="529726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Skor</a:t>
            </a:r>
            <a:endParaRPr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73307" y="3578495"/>
            <a:ext cx="2917301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butir  </a:t>
            </a:r>
            <a:r>
              <a:rPr spc="273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penila</a:t>
            </a:r>
            <a:r>
              <a:rPr dirty="0">
                <a:solidFill>
                  <a:srgbClr val="070408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an  </a:t>
            </a:r>
            <a:r>
              <a:rPr spc="428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Kua</a:t>
            </a:r>
            <a:r>
              <a:rPr dirty="0">
                <a:solidFill>
                  <a:srgbClr val="070408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ifikasi</a:t>
            </a:r>
            <a:endParaRPr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75738" y="3578495"/>
            <a:ext cx="1063386" cy="572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Akademik</a:t>
            </a:r>
            <a:endParaRPr dirty="0">
              <a:latin typeface="Arial"/>
              <a:cs typeface="Arial"/>
            </a:endParaRPr>
          </a:p>
          <a:p>
            <a:pPr marL="69845" marR="34287">
              <a:lnSpc>
                <a:spcPct val="95825"/>
              </a:lnSpc>
              <a:spcBef>
                <a:spcPts val="338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sebagai</a:t>
            </a:r>
            <a:endParaRPr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96274" y="3578495"/>
            <a:ext cx="1122925" cy="572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769" marR="226219" algn="ctr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srgbClr val="070408"/>
                </a:solidFill>
                <a:latin typeface="Arial"/>
                <a:cs typeface="Arial"/>
              </a:rPr>
              <a:t>T</a:t>
            </a:r>
            <a:r>
              <a:rPr spc="-4" dirty="0">
                <a:solidFill>
                  <a:srgbClr val="070408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S</a:t>
            </a:r>
            <a:endParaRPr dirty="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338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pengampu</a:t>
            </a:r>
            <a:endParaRPr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482124" y="3578495"/>
            <a:ext cx="1498852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(dosen  </a:t>
            </a:r>
            <a:r>
              <a:rPr spc="328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tetap</a:t>
            </a:r>
            <a:endParaRPr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71185" y="3896901"/>
            <a:ext cx="110189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perguruan</a:t>
            </a:r>
            <a:endParaRPr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87663" y="3896901"/>
            <a:ext cx="60618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tinggi</a:t>
            </a:r>
            <a:endParaRPr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89792" y="3896901"/>
            <a:ext cx="181038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yang </a:t>
            </a:r>
            <a:r>
              <a:rPr spc="179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ditugaskan</a:t>
            </a:r>
            <a:endParaRPr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61738" y="3896901"/>
            <a:ext cx="5679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mata</a:t>
            </a:r>
            <a:endParaRPr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3045" y="3896901"/>
            <a:ext cx="65697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kuliah</a:t>
            </a:r>
            <a:endParaRPr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71179" y="4215309"/>
            <a:ext cx="175853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de</a:t>
            </a:r>
            <a:r>
              <a:rPr dirty="0">
                <a:solidFill>
                  <a:srgbClr val="070408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gan  </a:t>
            </a:r>
            <a:r>
              <a:rPr spc="468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bidang</a:t>
            </a:r>
            <a:endParaRPr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97951" y="4215309"/>
            <a:ext cx="91124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keahlian</a:t>
            </a:r>
            <a:endParaRPr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91966" y="4215309"/>
            <a:ext cx="55539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yang</a:t>
            </a:r>
            <a:endParaRPr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69605" y="4215308"/>
            <a:ext cx="769469" cy="588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1678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sesuai</a:t>
            </a:r>
            <a:endParaRPr dirty="0">
              <a:latin typeface="Arial"/>
              <a:cs typeface="Arial"/>
            </a:endParaRPr>
          </a:p>
          <a:p>
            <a:pPr marL="12699" marR="34287">
              <a:lnSpc>
                <a:spcPct val="95825"/>
              </a:lnSpc>
              <a:spcBef>
                <a:spcPts val="468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3</a:t>
            </a:r>
            <a:r>
              <a:rPr dirty="0">
                <a:solidFill>
                  <a:srgbClr val="3D3D3D"/>
                </a:solidFill>
                <a:latin typeface="Arial"/>
                <a:cs typeface="Arial"/>
              </a:rPr>
              <a:t>.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0</a:t>
            </a:r>
            <a:r>
              <a:rPr dirty="0">
                <a:solidFill>
                  <a:srgbClr val="3D3D3D"/>
                </a:solidFill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08494" y="4215309"/>
            <a:ext cx="82250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dengan</a:t>
            </a:r>
            <a:endParaRPr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12701" y="4215309"/>
            <a:ext cx="122869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kompetensi</a:t>
            </a:r>
            <a:endParaRPr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49616" y="4215309"/>
            <a:ext cx="35191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inti</a:t>
            </a:r>
            <a:endParaRPr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79349" y="4550044"/>
            <a:ext cx="367933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program</a:t>
            </a:r>
            <a:r>
              <a:rPr spc="318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studi</a:t>
            </a:r>
            <a:r>
              <a:rPr spc="200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yang</a:t>
            </a:r>
            <a:r>
              <a:rPr spc="288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diakreditasi) </a:t>
            </a:r>
            <a:r>
              <a:rPr spc="34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595656"/>
                </a:solidFill>
                <a:latin typeface="Arial"/>
                <a:cs typeface="Arial"/>
              </a:rPr>
              <a:t>&gt;</a:t>
            </a:r>
            <a:endParaRPr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03788" y="4876615"/>
            <a:ext cx="25030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2</a:t>
            </a:r>
            <a:r>
              <a:rPr dirty="0">
                <a:solidFill>
                  <a:srgbClr val="3D3D3D"/>
                </a:solidFill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71181" y="4876615"/>
            <a:ext cx="52972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Skor</a:t>
            </a:r>
            <a:endParaRPr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05966" y="4876615"/>
            <a:ext cx="50438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butir</a:t>
            </a:r>
            <a:endParaRPr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99932" y="4876615"/>
            <a:ext cx="206516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penilaian   </a:t>
            </a:r>
            <a:r>
              <a:rPr spc="184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Jabatan</a:t>
            </a:r>
            <a:endParaRPr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77767" y="4876615"/>
            <a:ext cx="197519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Akademik   </a:t>
            </a:r>
            <a:r>
              <a:rPr spc="388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70408"/>
                </a:solidFill>
                <a:latin typeface="Arial"/>
                <a:cs typeface="Arial"/>
              </a:rPr>
              <a:t>DT</a:t>
            </a:r>
            <a:r>
              <a:rPr spc="-4" dirty="0">
                <a:solidFill>
                  <a:srgbClr val="070408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S</a:t>
            </a:r>
            <a:endParaRPr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57630" y="4876615"/>
            <a:ext cx="75866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(dosen</a:t>
            </a:r>
            <a:endParaRPr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23043" y="4876615"/>
            <a:ext cx="640787" cy="572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2658" algn="ctr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tetap</a:t>
            </a:r>
            <a:endParaRPr dirty="0">
              <a:latin typeface="Arial"/>
              <a:cs typeface="Arial"/>
            </a:endParaRPr>
          </a:p>
          <a:p>
            <a:pPr marR="957" algn="ctr">
              <a:lnSpc>
                <a:spcPct val="95825"/>
              </a:lnSpc>
              <a:spcBef>
                <a:spcPts val="338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kuliah</a:t>
            </a:r>
            <a:endParaRPr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71183" y="5195021"/>
            <a:ext cx="110189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perguruan</a:t>
            </a:r>
            <a:endParaRPr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87661" y="5195021"/>
            <a:ext cx="60618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tinggi</a:t>
            </a:r>
            <a:endParaRPr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89790" y="5195021"/>
            <a:ext cx="280355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yang </a:t>
            </a:r>
            <a:r>
              <a:rPr spc="179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ditugaskan  </a:t>
            </a:r>
            <a:r>
              <a:rPr spc="19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sebagai</a:t>
            </a:r>
            <a:endParaRPr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96271" y="5195021"/>
            <a:ext cx="114007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pengampu</a:t>
            </a:r>
            <a:endParaRPr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61736" y="5195021"/>
            <a:ext cx="5679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mata</a:t>
            </a:r>
            <a:endParaRPr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71177" y="5513428"/>
            <a:ext cx="175853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dengan  </a:t>
            </a:r>
            <a:r>
              <a:rPr spc="468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bidang</a:t>
            </a:r>
            <a:endParaRPr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97949" y="5513428"/>
            <a:ext cx="91124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keahlian</a:t>
            </a:r>
            <a:endParaRPr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3798" y="5513428"/>
            <a:ext cx="144710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yang  </a:t>
            </a:r>
            <a:r>
              <a:rPr spc="323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sesuai</a:t>
            </a:r>
            <a:endParaRPr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08491" y="5513428"/>
            <a:ext cx="82250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dengan</a:t>
            </a:r>
            <a:endParaRPr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12699" y="5513428"/>
            <a:ext cx="122869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kompetensi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41448" y="5513428"/>
            <a:ext cx="35191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inti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1177" y="5848164"/>
            <a:ext cx="2090286" cy="9316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1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program</a:t>
            </a:r>
            <a:r>
              <a:rPr spc="383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studi</a:t>
            </a:r>
            <a:r>
              <a:rPr spc="200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yang</a:t>
            </a:r>
            <a:endParaRPr dirty="0">
              <a:latin typeface="Arial"/>
              <a:cs typeface="Arial"/>
            </a:endParaRPr>
          </a:p>
          <a:p>
            <a:pPr marL="12699" marR="8096">
              <a:lnSpc>
                <a:spcPct val="95825"/>
              </a:lnSpc>
              <a:spcBef>
                <a:spcPts val="468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Skor</a:t>
            </a:r>
            <a:r>
              <a:rPr spc="234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butir</a:t>
            </a:r>
            <a:r>
              <a:rPr spc="244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penilaian</a:t>
            </a:r>
            <a:endParaRPr dirty="0">
              <a:latin typeface="Arial"/>
              <a:cs typeface="Arial"/>
            </a:endParaRPr>
          </a:p>
          <a:p>
            <a:pPr marL="12701" marR="13233">
              <a:lnSpc>
                <a:spcPct val="95825"/>
              </a:lnSpc>
              <a:spcBef>
                <a:spcPts val="630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Skor</a:t>
            </a:r>
            <a:r>
              <a:rPr spc="298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butir</a:t>
            </a:r>
            <a:r>
              <a:rPr spc="179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penilaian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5727" y="5848164"/>
            <a:ext cx="3421300" cy="9316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028" marR="26728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diakreditasi) </a:t>
            </a:r>
            <a:r>
              <a:rPr spc="34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595656"/>
                </a:solidFill>
                <a:latin typeface="Arial"/>
                <a:cs typeface="Arial"/>
              </a:rPr>
              <a:t>&gt;</a:t>
            </a:r>
            <a:r>
              <a:rPr spc="54" dirty="0">
                <a:solidFill>
                  <a:srgbClr val="59565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3,0</a:t>
            </a:r>
            <a:r>
              <a:rPr dirty="0">
                <a:solidFill>
                  <a:srgbClr val="070408"/>
                </a:solidFill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37192" indent="-24493">
              <a:lnSpc>
                <a:spcPts val="2700"/>
              </a:lnSpc>
              <a:spcBef>
                <a:spcPts val="133"/>
              </a:spcBef>
              <a:tabLst>
                <a:tab pos="1358813" algn="l"/>
              </a:tabLst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Waktu</a:t>
            </a:r>
            <a:r>
              <a:rPr spc="378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Tunggu</a:t>
            </a:r>
            <a:r>
              <a:rPr spc="338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95656"/>
                </a:solidFill>
                <a:latin typeface="Arial"/>
                <a:cs typeface="Arial"/>
              </a:rPr>
              <a:t>&gt;</a:t>
            </a:r>
            <a:r>
              <a:rPr sz="1900" spc="35" dirty="0">
                <a:solidFill>
                  <a:srgbClr val="59565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3,0</a:t>
            </a:r>
            <a:r>
              <a:rPr dirty="0">
                <a:solidFill>
                  <a:srgbClr val="070408"/>
                </a:solidFill>
                <a:latin typeface="Arial"/>
                <a:cs typeface="Arial"/>
              </a:rPr>
              <a:t>.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Kesesuaian	B</a:t>
            </a:r>
            <a:r>
              <a:rPr dirty="0">
                <a:solidFill>
                  <a:srgbClr val="070408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dana</a:t>
            </a:r>
            <a:r>
              <a:rPr spc="328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Ker</a:t>
            </a:r>
            <a:r>
              <a:rPr dirty="0">
                <a:solidFill>
                  <a:srgbClr val="070408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a</a:t>
            </a:r>
            <a:r>
              <a:rPr spc="184" dirty="0">
                <a:solidFill>
                  <a:srgbClr val="18171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595656"/>
                </a:solidFill>
                <a:latin typeface="Arial"/>
                <a:cs typeface="Arial"/>
              </a:rPr>
              <a:t>&gt;</a:t>
            </a:r>
            <a:r>
              <a:rPr spc="54" dirty="0">
                <a:solidFill>
                  <a:srgbClr val="59565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3.0</a:t>
            </a:r>
            <a:r>
              <a:rPr dirty="0">
                <a:solidFill>
                  <a:srgbClr val="070408"/>
                </a:solidFill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03787" y="6182898"/>
            <a:ext cx="258466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861">
              <a:lnSpc>
                <a:spcPts val="1939"/>
              </a:lnSpc>
              <a:spcBef>
                <a:spcPts val="97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3</a:t>
            </a:r>
            <a:r>
              <a:rPr dirty="0">
                <a:solidFill>
                  <a:srgbClr val="3D3D3D"/>
                </a:solidFill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12699" marR="8161">
              <a:lnSpc>
                <a:spcPct val="95825"/>
              </a:lnSpc>
              <a:spcBef>
                <a:spcPts val="533"/>
              </a:spcBef>
            </a:pPr>
            <a:r>
              <a:rPr dirty="0">
                <a:solidFill>
                  <a:srgbClr val="18171C"/>
                </a:solidFill>
                <a:latin typeface="Arial"/>
                <a:cs typeface="Arial"/>
              </a:rPr>
              <a:t>4</a:t>
            </a:r>
            <a:r>
              <a:rPr dirty="0">
                <a:solidFill>
                  <a:srgbClr val="070408"/>
                </a:solidFill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1658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9144" y="-7620"/>
            <a:ext cx="9162288" cy="1040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81500" y="-7620"/>
            <a:ext cx="4762500" cy="607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2795" y="-20447"/>
            <a:ext cx="9127618" cy="104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81" y="52959"/>
            <a:ext cx="9145643" cy="900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33400"/>
            <a:ext cx="9144000" cy="45278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81000" y="5105398"/>
            <a:ext cx="8763000" cy="1661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942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9144" y="-7620"/>
            <a:ext cx="9162288" cy="1040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81500" y="-7620"/>
            <a:ext cx="4762500" cy="607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2795" y="-20447"/>
            <a:ext cx="9127618" cy="104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881" y="52958"/>
            <a:ext cx="9145643" cy="900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6804" y="1676400"/>
            <a:ext cx="8578596" cy="457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509266" y="666366"/>
            <a:ext cx="4204385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0" dirty="0">
                <a:solidFill>
                  <a:srgbClr val="C00000"/>
                </a:solidFill>
                <a:latin typeface="Arial"/>
                <a:cs typeface="Arial"/>
              </a:rPr>
              <a:t>Syarat</a:t>
            </a:r>
            <a:r>
              <a:rPr sz="4000" b="1" spc="-92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000" b="1" spc="0" dirty="0">
                <a:solidFill>
                  <a:srgbClr val="C00000"/>
                </a:solidFill>
                <a:latin typeface="Arial"/>
                <a:cs typeface="Arial"/>
              </a:rPr>
              <a:t>Per</a:t>
            </a:r>
            <a:r>
              <a:rPr sz="4000" b="1" spc="9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4000" b="1" spc="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4000" b="1" spc="-15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000" b="1" spc="0" dirty="0">
                <a:solidFill>
                  <a:srgbClr val="C00000"/>
                </a:solidFill>
                <a:latin typeface="Arial"/>
                <a:cs typeface="Arial"/>
              </a:rPr>
              <a:t>APT</a:t>
            </a:r>
            <a:endParaRPr sz="4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5610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9144" y="-7620"/>
            <a:ext cx="9162288" cy="1040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81500" y="-7620"/>
            <a:ext cx="4762500" cy="607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2795" y="-20447"/>
            <a:ext cx="9127618" cy="104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81" y="52958"/>
            <a:ext cx="9145643" cy="900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3820" y="1371600"/>
            <a:ext cx="8991600" cy="514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9035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9144" y="-7620"/>
            <a:ext cx="9162288" cy="1040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81500" y="-7620"/>
            <a:ext cx="4762500" cy="607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2795" y="-20447"/>
            <a:ext cx="9127618" cy="104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81" y="52958"/>
            <a:ext cx="9145643" cy="900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97536" y="1452372"/>
            <a:ext cx="8991600" cy="49484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2672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1277115" cy="11672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6858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Constantia" panose="02030602050306030303" pitchFamily="18" charset="0"/>
              </a:rPr>
              <a:t>Distribusi</a:t>
            </a:r>
            <a:r>
              <a:rPr lang="en-US" sz="4000" dirty="0">
                <a:solidFill>
                  <a:srgbClr val="C00000"/>
                </a:solidFill>
                <a:latin typeface="Constantia" panose="02030602050306030303" pitchFamily="18" charset="0"/>
              </a:rPr>
              <a:t> PTMA</a:t>
            </a: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xmlns="" id="{B7F02FDB-1C08-45CF-8DA7-63196319EE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6315523"/>
              </p:ext>
            </p:extLst>
          </p:nvPr>
        </p:nvGraphicFramePr>
        <p:xfrm>
          <a:off x="228600" y="1898073"/>
          <a:ext cx="3876675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xmlns="" id="{4F49960C-48E9-4879-96D7-0770FB503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097496"/>
              </p:ext>
            </p:extLst>
          </p:nvPr>
        </p:nvGraphicFramePr>
        <p:xfrm>
          <a:off x="4191001" y="2454227"/>
          <a:ext cx="4495800" cy="2514596"/>
        </p:xfrm>
        <a:graphic>
          <a:graphicData uri="http://schemas.openxmlformats.org/drawingml/2006/table">
            <a:tbl>
              <a:tblPr firstRow="1" firstCol="1" bandRow="1"/>
              <a:tblGrid>
                <a:gridCol w="1739146">
                  <a:extLst>
                    <a:ext uri="{9D8B030D-6E8A-4147-A177-3AD203B41FA5}">
                      <a16:colId xmlns:a16="http://schemas.microsoft.com/office/drawing/2014/main" xmlns="" val="3302319253"/>
                    </a:ext>
                  </a:extLst>
                </a:gridCol>
                <a:gridCol w="766709">
                  <a:extLst>
                    <a:ext uri="{9D8B030D-6E8A-4147-A177-3AD203B41FA5}">
                      <a16:colId xmlns:a16="http://schemas.microsoft.com/office/drawing/2014/main" xmlns="" val="1333699824"/>
                    </a:ext>
                  </a:extLst>
                </a:gridCol>
                <a:gridCol w="737016">
                  <a:extLst>
                    <a:ext uri="{9D8B030D-6E8A-4147-A177-3AD203B41FA5}">
                      <a16:colId xmlns:a16="http://schemas.microsoft.com/office/drawing/2014/main" xmlns="" val="4250955778"/>
                    </a:ext>
                  </a:extLst>
                </a:gridCol>
                <a:gridCol w="1252929">
                  <a:extLst>
                    <a:ext uri="{9D8B030D-6E8A-4147-A177-3AD203B41FA5}">
                      <a16:colId xmlns:a16="http://schemas.microsoft.com/office/drawing/2014/main" xmlns="" val="1057418949"/>
                    </a:ext>
                  </a:extLst>
                </a:gridCol>
              </a:tblGrid>
              <a:tr h="359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Kategori PTMA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B0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PTM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B0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PTA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B0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Jumlah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B0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9538067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Universitas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(34%)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300388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Sekolah Tinggi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(54%)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7371952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Akademi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(6%)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6426219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Institut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(4%)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6551507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Politeknik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(2%)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1040188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Jumlah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(100%)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7437884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36E257A-94DF-4A18-AA8F-529BCADA93B5}"/>
              </a:ext>
            </a:extLst>
          </p:cNvPr>
          <p:cNvSpPr txBox="1"/>
          <p:nvPr/>
        </p:nvSpPr>
        <p:spPr>
          <a:xfrm>
            <a:off x="762000" y="5078923"/>
            <a:ext cx="15661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u="sng" dirty="0" err="1"/>
              <a:t>Juli</a:t>
            </a:r>
            <a:r>
              <a:rPr lang="en-GB" sz="900" u="sng" dirty="0"/>
              <a:t> 2019</a:t>
            </a:r>
            <a:endParaRPr lang="id-ID" sz="900" u="sng" dirty="0"/>
          </a:p>
        </p:txBody>
      </p:sp>
    </p:spTree>
    <p:extLst>
      <p:ext uri="{BB962C8B-B14F-4D97-AF65-F5344CB8AC3E}">
        <p14:creationId xmlns:p14="http://schemas.microsoft.com/office/powerpoint/2010/main" val="2349479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Tujuan Pendidikan Muhammadiyah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069160"/>
          </a:xfrm>
        </p:spPr>
        <p:txBody>
          <a:bodyPr>
            <a:normAutofit/>
          </a:bodyPr>
          <a:lstStyle/>
          <a:p>
            <a:r>
              <a:rPr lang="id-ID" dirty="0" smtClean="0"/>
              <a:t>(i) terwujudnya manusia Muslim yang berakhlak mulia cakap, percaya pada diri sendiri, berguna bagi masyarakat dan negara”. Beramal menuju terwujudnya masyarakat Islam yang sebenar-benarnya; </a:t>
            </a:r>
          </a:p>
          <a:p>
            <a:r>
              <a:rPr lang="id-ID" dirty="0" smtClean="0"/>
              <a:t>(ii) Memajukan dan memperkembangkan ilmu pengetahuan dan keterampilan untuk pembangunan dan masyarakat negara Republik Indonesia yang berdasar Pancasila dan Undang-undang Dasar 1945.</a:t>
            </a:r>
          </a:p>
        </p:txBody>
      </p:sp>
      <p:pic>
        <p:nvPicPr>
          <p:cNvPr id="4" name="Picture 2" descr="Hasil gambar untuk universitas muhammadiyah jaka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941168"/>
            <a:ext cx="4104456" cy="1916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2E05EFA-30DC-4409-87F4-5798938F1F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26002"/>
            <a:ext cx="8077200" cy="864096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err="1">
                <a:solidFill>
                  <a:srgbClr val="C00000"/>
                </a:solidFill>
                <a:latin typeface="Constantia" panose="02030602050306030303" pitchFamily="18" charset="0"/>
              </a:rPr>
              <a:t>Jumlah</a:t>
            </a:r>
            <a:r>
              <a:rPr lang="en-GB" dirty="0">
                <a:solidFill>
                  <a:srgbClr val="C00000"/>
                </a:solidFill>
                <a:latin typeface="Constantia" panose="02030602050306030303" pitchFamily="18" charset="0"/>
              </a:rPr>
              <a:t> Prodi PTMA</a:t>
            </a:r>
            <a:endParaRPr lang="id-ID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B69B5CE-05E8-41E6-B6DF-C772FC964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741843"/>
              </p:ext>
            </p:extLst>
          </p:nvPr>
        </p:nvGraphicFramePr>
        <p:xfrm>
          <a:off x="838200" y="1828801"/>
          <a:ext cx="7391399" cy="3832030"/>
        </p:xfrm>
        <a:graphic>
          <a:graphicData uri="http://schemas.openxmlformats.org/drawingml/2006/table">
            <a:tbl>
              <a:tblPr firstRow="1" firstCol="1" bandRow="1"/>
              <a:tblGrid>
                <a:gridCol w="1037389">
                  <a:extLst>
                    <a:ext uri="{9D8B030D-6E8A-4147-A177-3AD203B41FA5}">
                      <a16:colId xmlns:a16="http://schemas.microsoft.com/office/drawing/2014/main" xmlns="" val="2964492210"/>
                    </a:ext>
                  </a:extLst>
                </a:gridCol>
                <a:gridCol w="1037389">
                  <a:extLst>
                    <a:ext uri="{9D8B030D-6E8A-4147-A177-3AD203B41FA5}">
                      <a16:colId xmlns:a16="http://schemas.microsoft.com/office/drawing/2014/main" xmlns="" val="1287285102"/>
                    </a:ext>
                  </a:extLst>
                </a:gridCol>
                <a:gridCol w="1037389">
                  <a:extLst>
                    <a:ext uri="{9D8B030D-6E8A-4147-A177-3AD203B41FA5}">
                      <a16:colId xmlns:a16="http://schemas.microsoft.com/office/drawing/2014/main" xmlns="" val="3717742982"/>
                    </a:ext>
                  </a:extLst>
                </a:gridCol>
                <a:gridCol w="1167063">
                  <a:extLst>
                    <a:ext uri="{9D8B030D-6E8A-4147-A177-3AD203B41FA5}">
                      <a16:colId xmlns:a16="http://schemas.microsoft.com/office/drawing/2014/main" xmlns="" val="1919973312"/>
                    </a:ext>
                  </a:extLst>
                </a:gridCol>
                <a:gridCol w="907715">
                  <a:extLst>
                    <a:ext uri="{9D8B030D-6E8A-4147-A177-3AD203B41FA5}">
                      <a16:colId xmlns:a16="http://schemas.microsoft.com/office/drawing/2014/main" xmlns="" val="1505172550"/>
                    </a:ext>
                  </a:extLst>
                </a:gridCol>
                <a:gridCol w="1167063">
                  <a:extLst>
                    <a:ext uri="{9D8B030D-6E8A-4147-A177-3AD203B41FA5}">
                      <a16:colId xmlns:a16="http://schemas.microsoft.com/office/drawing/2014/main" xmlns="" val="3337353220"/>
                    </a:ext>
                  </a:extLst>
                </a:gridCol>
                <a:gridCol w="1037391">
                  <a:extLst>
                    <a:ext uri="{9D8B030D-6E8A-4147-A177-3AD203B41FA5}">
                      <a16:colId xmlns:a16="http://schemas.microsoft.com/office/drawing/2014/main" xmlns="" val="2501560332"/>
                    </a:ext>
                  </a:extLst>
                </a:gridCol>
              </a:tblGrid>
              <a:tr h="37717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Prodi</a:t>
                      </a:r>
                      <a:endParaRPr lang="id-ID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(APR)</a:t>
                      </a:r>
                      <a:endParaRPr lang="id-ID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(DES)</a:t>
                      </a:r>
                      <a:endParaRPr lang="id-ID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(JUL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id-ID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d-ID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6229335"/>
                  </a:ext>
                </a:extLst>
              </a:tr>
              <a:tr h="37717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Jumlah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Jumlah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Jumlah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6220566"/>
                  </a:ext>
                </a:extLst>
              </a:tr>
              <a:tr h="377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D-1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4424061"/>
                  </a:ext>
                </a:extLst>
              </a:tr>
              <a:tr h="377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D-3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11,3%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11,1%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10,6%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1239797"/>
                  </a:ext>
                </a:extLst>
              </a:tr>
              <a:tr h="377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D-4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1,0%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1,0%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1,6%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4278673"/>
                  </a:ext>
                </a:extLst>
              </a:tr>
              <a:tr h="377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S-1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1.141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75,2%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1.167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75,0%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1.236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74,3%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4898406"/>
                  </a:ext>
                </a:extLst>
              </a:tr>
              <a:tr h="377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Profesi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4,0%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4,4%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5,1%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0687728"/>
                  </a:ext>
                </a:extLst>
              </a:tr>
              <a:tr h="377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S-2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7,8%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7,8%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7,6%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5079088"/>
                  </a:ext>
                </a:extLst>
              </a:tr>
              <a:tr h="377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S-3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0,6%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0,6%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0,7%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9319878"/>
                  </a:ext>
                </a:extLst>
              </a:tr>
              <a:tr h="437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Jumlah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1.517</a:t>
                      </a:r>
                      <a:endParaRPr lang="id-ID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id-ID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1.556</a:t>
                      </a:r>
                      <a:endParaRPr lang="id-ID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1.663</a:t>
                      </a:r>
                      <a:endParaRPr lang="id-ID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id-ID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354548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C5FF80-9D20-4D08-947E-57D4F0B6EA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1143000" cy="1066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5AF0002-2BF7-4EE4-ACD2-F04BEACAA7EE}"/>
              </a:ext>
            </a:extLst>
          </p:cNvPr>
          <p:cNvSpPr txBox="1"/>
          <p:nvPr/>
        </p:nvSpPr>
        <p:spPr>
          <a:xfrm>
            <a:off x="683468" y="5722535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Sumber</a:t>
            </a:r>
            <a:r>
              <a:rPr lang="en-GB" sz="1200" dirty="0"/>
              <a:t>: Data BAN PT (</a:t>
            </a:r>
            <a:r>
              <a:rPr lang="en-GB" sz="1200" dirty="0" err="1"/>
              <a:t>Diolah</a:t>
            </a:r>
            <a:r>
              <a:rPr lang="en-GB" sz="1200" dirty="0"/>
              <a:t>)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2251631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48"/>
          <p:cNvSpPr/>
          <p:nvPr/>
        </p:nvSpPr>
        <p:spPr>
          <a:xfrm>
            <a:off x="-9144" y="-7620"/>
            <a:ext cx="9162288" cy="1040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81500" y="-7620"/>
            <a:ext cx="4762500" cy="607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2795" y="-20447"/>
            <a:ext cx="9127618" cy="104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881" y="52958"/>
            <a:ext cx="9145643" cy="900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85569" y="1920443"/>
            <a:ext cx="1753616" cy="540054"/>
          </a:xfrm>
          <a:custGeom>
            <a:avLst/>
            <a:gdLst/>
            <a:ahLst/>
            <a:cxnLst/>
            <a:rect l="l" t="t" r="r" b="b"/>
            <a:pathLst>
              <a:path w="1753616" h="540054">
                <a:moveTo>
                  <a:pt x="0" y="540054"/>
                </a:moveTo>
                <a:lnTo>
                  <a:pt x="1753616" y="540054"/>
                </a:lnTo>
                <a:lnTo>
                  <a:pt x="1753616" y="0"/>
                </a:lnTo>
                <a:lnTo>
                  <a:pt x="0" y="0"/>
                </a:lnTo>
                <a:lnTo>
                  <a:pt x="0" y="540054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39185" y="1920443"/>
            <a:ext cx="1143660" cy="540054"/>
          </a:xfrm>
          <a:custGeom>
            <a:avLst/>
            <a:gdLst/>
            <a:ahLst/>
            <a:cxnLst/>
            <a:rect l="l" t="t" r="r" b="b"/>
            <a:pathLst>
              <a:path w="1143660" h="540054">
                <a:moveTo>
                  <a:pt x="0" y="540054"/>
                </a:moveTo>
                <a:lnTo>
                  <a:pt x="1143660" y="540054"/>
                </a:lnTo>
                <a:lnTo>
                  <a:pt x="1143660" y="0"/>
                </a:lnTo>
                <a:lnTo>
                  <a:pt x="0" y="0"/>
                </a:lnTo>
                <a:lnTo>
                  <a:pt x="0" y="540054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82820" y="1920443"/>
            <a:ext cx="1143660" cy="540054"/>
          </a:xfrm>
          <a:custGeom>
            <a:avLst/>
            <a:gdLst/>
            <a:ahLst/>
            <a:cxnLst/>
            <a:rect l="l" t="t" r="r" b="b"/>
            <a:pathLst>
              <a:path w="1143660" h="540054">
                <a:moveTo>
                  <a:pt x="0" y="540054"/>
                </a:moveTo>
                <a:lnTo>
                  <a:pt x="1143660" y="540054"/>
                </a:lnTo>
                <a:lnTo>
                  <a:pt x="1143660" y="0"/>
                </a:lnTo>
                <a:lnTo>
                  <a:pt x="0" y="0"/>
                </a:lnTo>
                <a:lnTo>
                  <a:pt x="0" y="540054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26582" y="1920443"/>
            <a:ext cx="1143660" cy="540054"/>
          </a:xfrm>
          <a:custGeom>
            <a:avLst/>
            <a:gdLst/>
            <a:ahLst/>
            <a:cxnLst/>
            <a:rect l="l" t="t" r="r" b="b"/>
            <a:pathLst>
              <a:path w="1143660" h="540054">
                <a:moveTo>
                  <a:pt x="0" y="540054"/>
                </a:moveTo>
                <a:lnTo>
                  <a:pt x="1143660" y="540054"/>
                </a:lnTo>
                <a:lnTo>
                  <a:pt x="1143660" y="0"/>
                </a:lnTo>
                <a:lnTo>
                  <a:pt x="0" y="0"/>
                </a:lnTo>
                <a:lnTo>
                  <a:pt x="0" y="540054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85569" y="2460447"/>
            <a:ext cx="1753616" cy="540054"/>
          </a:xfrm>
          <a:custGeom>
            <a:avLst/>
            <a:gdLst/>
            <a:ahLst/>
            <a:cxnLst/>
            <a:rect l="l" t="t" r="r" b="b"/>
            <a:pathLst>
              <a:path w="1753616" h="540054">
                <a:moveTo>
                  <a:pt x="0" y="540054"/>
                </a:moveTo>
                <a:lnTo>
                  <a:pt x="1753616" y="540054"/>
                </a:lnTo>
                <a:lnTo>
                  <a:pt x="1753616" y="0"/>
                </a:lnTo>
                <a:lnTo>
                  <a:pt x="0" y="0"/>
                </a:lnTo>
                <a:lnTo>
                  <a:pt x="0" y="540054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39185" y="2460447"/>
            <a:ext cx="1143660" cy="540054"/>
          </a:xfrm>
          <a:custGeom>
            <a:avLst/>
            <a:gdLst/>
            <a:ahLst/>
            <a:cxnLst/>
            <a:rect l="l" t="t" r="r" b="b"/>
            <a:pathLst>
              <a:path w="1143660" h="540054">
                <a:moveTo>
                  <a:pt x="0" y="540054"/>
                </a:moveTo>
                <a:lnTo>
                  <a:pt x="1143660" y="540054"/>
                </a:lnTo>
                <a:lnTo>
                  <a:pt x="1143660" y="0"/>
                </a:lnTo>
                <a:lnTo>
                  <a:pt x="0" y="0"/>
                </a:lnTo>
                <a:lnTo>
                  <a:pt x="0" y="540054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82820" y="2460447"/>
            <a:ext cx="1143660" cy="540054"/>
          </a:xfrm>
          <a:custGeom>
            <a:avLst/>
            <a:gdLst/>
            <a:ahLst/>
            <a:cxnLst/>
            <a:rect l="l" t="t" r="r" b="b"/>
            <a:pathLst>
              <a:path w="1143660" h="540054">
                <a:moveTo>
                  <a:pt x="0" y="540054"/>
                </a:moveTo>
                <a:lnTo>
                  <a:pt x="1143660" y="540054"/>
                </a:lnTo>
                <a:lnTo>
                  <a:pt x="1143660" y="0"/>
                </a:lnTo>
                <a:lnTo>
                  <a:pt x="0" y="0"/>
                </a:lnTo>
                <a:lnTo>
                  <a:pt x="0" y="540054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26582" y="2460447"/>
            <a:ext cx="1143660" cy="540054"/>
          </a:xfrm>
          <a:custGeom>
            <a:avLst/>
            <a:gdLst/>
            <a:ahLst/>
            <a:cxnLst/>
            <a:rect l="l" t="t" r="r" b="b"/>
            <a:pathLst>
              <a:path w="1143660" h="540054">
                <a:moveTo>
                  <a:pt x="0" y="540054"/>
                </a:moveTo>
                <a:lnTo>
                  <a:pt x="1143660" y="540054"/>
                </a:lnTo>
                <a:lnTo>
                  <a:pt x="1143660" y="0"/>
                </a:lnTo>
                <a:lnTo>
                  <a:pt x="0" y="0"/>
                </a:lnTo>
                <a:lnTo>
                  <a:pt x="0" y="540054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59636" y="3429000"/>
            <a:ext cx="1844802" cy="380619"/>
          </a:xfrm>
          <a:custGeom>
            <a:avLst/>
            <a:gdLst/>
            <a:ahLst/>
            <a:cxnLst/>
            <a:rect l="l" t="t" r="r" b="b"/>
            <a:pathLst>
              <a:path w="1844802" h="380619">
                <a:moveTo>
                  <a:pt x="0" y="380619"/>
                </a:moveTo>
                <a:lnTo>
                  <a:pt x="1844802" y="380619"/>
                </a:lnTo>
                <a:lnTo>
                  <a:pt x="1844802" y="0"/>
                </a:lnTo>
                <a:lnTo>
                  <a:pt x="0" y="0"/>
                </a:lnTo>
                <a:lnTo>
                  <a:pt x="0" y="380619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04388" y="3429000"/>
            <a:ext cx="1203109" cy="380619"/>
          </a:xfrm>
          <a:custGeom>
            <a:avLst/>
            <a:gdLst/>
            <a:ahLst/>
            <a:cxnLst/>
            <a:rect l="l" t="t" r="r" b="b"/>
            <a:pathLst>
              <a:path w="1203109" h="380619">
                <a:moveTo>
                  <a:pt x="0" y="380619"/>
                </a:moveTo>
                <a:lnTo>
                  <a:pt x="1203109" y="380619"/>
                </a:lnTo>
                <a:lnTo>
                  <a:pt x="1203109" y="0"/>
                </a:lnTo>
                <a:lnTo>
                  <a:pt x="0" y="0"/>
                </a:lnTo>
                <a:lnTo>
                  <a:pt x="0" y="380619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07459" y="3429000"/>
            <a:ext cx="1203109" cy="380619"/>
          </a:xfrm>
          <a:custGeom>
            <a:avLst/>
            <a:gdLst/>
            <a:ahLst/>
            <a:cxnLst/>
            <a:rect l="l" t="t" r="r" b="b"/>
            <a:pathLst>
              <a:path w="1203109" h="380619">
                <a:moveTo>
                  <a:pt x="0" y="380619"/>
                </a:moveTo>
                <a:lnTo>
                  <a:pt x="1203109" y="380619"/>
                </a:lnTo>
                <a:lnTo>
                  <a:pt x="1203109" y="0"/>
                </a:lnTo>
                <a:lnTo>
                  <a:pt x="0" y="0"/>
                </a:lnTo>
                <a:lnTo>
                  <a:pt x="0" y="380619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10657" y="3429000"/>
            <a:ext cx="1203109" cy="380619"/>
          </a:xfrm>
          <a:custGeom>
            <a:avLst/>
            <a:gdLst/>
            <a:ahLst/>
            <a:cxnLst/>
            <a:rect l="l" t="t" r="r" b="b"/>
            <a:pathLst>
              <a:path w="1203109" h="380619">
                <a:moveTo>
                  <a:pt x="0" y="380619"/>
                </a:moveTo>
                <a:lnTo>
                  <a:pt x="1203109" y="380619"/>
                </a:lnTo>
                <a:lnTo>
                  <a:pt x="1203109" y="0"/>
                </a:lnTo>
                <a:lnTo>
                  <a:pt x="0" y="0"/>
                </a:lnTo>
                <a:lnTo>
                  <a:pt x="0" y="380619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13728" y="3429000"/>
            <a:ext cx="1026642" cy="380619"/>
          </a:xfrm>
          <a:custGeom>
            <a:avLst/>
            <a:gdLst/>
            <a:ahLst/>
            <a:cxnLst/>
            <a:rect l="l" t="t" r="r" b="b"/>
            <a:pathLst>
              <a:path w="1026642" h="380619">
                <a:moveTo>
                  <a:pt x="0" y="380619"/>
                </a:moveTo>
                <a:lnTo>
                  <a:pt x="1026642" y="380619"/>
                </a:lnTo>
                <a:lnTo>
                  <a:pt x="1026642" y="0"/>
                </a:lnTo>
                <a:lnTo>
                  <a:pt x="0" y="0"/>
                </a:lnTo>
                <a:lnTo>
                  <a:pt x="0" y="380619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59636" y="3809619"/>
            <a:ext cx="1844802" cy="380619"/>
          </a:xfrm>
          <a:custGeom>
            <a:avLst/>
            <a:gdLst/>
            <a:ahLst/>
            <a:cxnLst/>
            <a:rect l="l" t="t" r="r" b="b"/>
            <a:pathLst>
              <a:path w="1844802" h="380619">
                <a:moveTo>
                  <a:pt x="0" y="380618"/>
                </a:moveTo>
                <a:lnTo>
                  <a:pt x="1844802" y="380618"/>
                </a:lnTo>
                <a:lnTo>
                  <a:pt x="1844802" y="0"/>
                </a:lnTo>
                <a:lnTo>
                  <a:pt x="0" y="0"/>
                </a:lnTo>
                <a:lnTo>
                  <a:pt x="0" y="380618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04388" y="3809619"/>
            <a:ext cx="1203109" cy="380619"/>
          </a:xfrm>
          <a:custGeom>
            <a:avLst/>
            <a:gdLst/>
            <a:ahLst/>
            <a:cxnLst/>
            <a:rect l="l" t="t" r="r" b="b"/>
            <a:pathLst>
              <a:path w="1203109" h="380619">
                <a:moveTo>
                  <a:pt x="0" y="380618"/>
                </a:moveTo>
                <a:lnTo>
                  <a:pt x="1203109" y="380618"/>
                </a:lnTo>
                <a:lnTo>
                  <a:pt x="1203109" y="0"/>
                </a:lnTo>
                <a:lnTo>
                  <a:pt x="0" y="0"/>
                </a:lnTo>
                <a:lnTo>
                  <a:pt x="0" y="380618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07459" y="3809619"/>
            <a:ext cx="1203109" cy="380619"/>
          </a:xfrm>
          <a:custGeom>
            <a:avLst/>
            <a:gdLst/>
            <a:ahLst/>
            <a:cxnLst/>
            <a:rect l="l" t="t" r="r" b="b"/>
            <a:pathLst>
              <a:path w="1203109" h="380619">
                <a:moveTo>
                  <a:pt x="0" y="380618"/>
                </a:moveTo>
                <a:lnTo>
                  <a:pt x="1203109" y="380618"/>
                </a:lnTo>
                <a:lnTo>
                  <a:pt x="1203109" y="0"/>
                </a:lnTo>
                <a:lnTo>
                  <a:pt x="0" y="0"/>
                </a:lnTo>
                <a:lnTo>
                  <a:pt x="0" y="380618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0657" y="3809619"/>
            <a:ext cx="1203109" cy="380619"/>
          </a:xfrm>
          <a:custGeom>
            <a:avLst/>
            <a:gdLst/>
            <a:ahLst/>
            <a:cxnLst/>
            <a:rect l="l" t="t" r="r" b="b"/>
            <a:pathLst>
              <a:path w="1203109" h="380619">
                <a:moveTo>
                  <a:pt x="0" y="380618"/>
                </a:moveTo>
                <a:lnTo>
                  <a:pt x="1203109" y="380618"/>
                </a:lnTo>
                <a:lnTo>
                  <a:pt x="1203109" y="0"/>
                </a:lnTo>
                <a:lnTo>
                  <a:pt x="0" y="0"/>
                </a:lnTo>
                <a:lnTo>
                  <a:pt x="0" y="380618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13728" y="3809619"/>
            <a:ext cx="1026642" cy="380619"/>
          </a:xfrm>
          <a:custGeom>
            <a:avLst/>
            <a:gdLst/>
            <a:ahLst/>
            <a:cxnLst/>
            <a:rect l="l" t="t" r="r" b="b"/>
            <a:pathLst>
              <a:path w="1026642" h="380619">
                <a:moveTo>
                  <a:pt x="0" y="380618"/>
                </a:moveTo>
                <a:lnTo>
                  <a:pt x="1026642" y="380618"/>
                </a:lnTo>
                <a:lnTo>
                  <a:pt x="1026642" y="0"/>
                </a:lnTo>
                <a:lnTo>
                  <a:pt x="0" y="0"/>
                </a:lnTo>
                <a:lnTo>
                  <a:pt x="0" y="380618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59636" y="4190238"/>
            <a:ext cx="1844802" cy="380619"/>
          </a:xfrm>
          <a:custGeom>
            <a:avLst/>
            <a:gdLst/>
            <a:ahLst/>
            <a:cxnLst/>
            <a:rect l="l" t="t" r="r" b="b"/>
            <a:pathLst>
              <a:path w="1844802" h="380618">
                <a:moveTo>
                  <a:pt x="0" y="380619"/>
                </a:moveTo>
                <a:lnTo>
                  <a:pt x="1844802" y="380619"/>
                </a:lnTo>
                <a:lnTo>
                  <a:pt x="1844802" y="0"/>
                </a:lnTo>
                <a:lnTo>
                  <a:pt x="0" y="0"/>
                </a:lnTo>
                <a:lnTo>
                  <a:pt x="0" y="380619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04388" y="4190238"/>
            <a:ext cx="1203109" cy="380619"/>
          </a:xfrm>
          <a:custGeom>
            <a:avLst/>
            <a:gdLst/>
            <a:ahLst/>
            <a:cxnLst/>
            <a:rect l="l" t="t" r="r" b="b"/>
            <a:pathLst>
              <a:path w="1203109" h="380618">
                <a:moveTo>
                  <a:pt x="0" y="380619"/>
                </a:moveTo>
                <a:lnTo>
                  <a:pt x="1203109" y="380619"/>
                </a:lnTo>
                <a:lnTo>
                  <a:pt x="1203109" y="0"/>
                </a:lnTo>
                <a:lnTo>
                  <a:pt x="0" y="0"/>
                </a:lnTo>
                <a:lnTo>
                  <a:pt x="0" y="380619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07459" y="4190238"/>
            <a:ext cx="1203109" cy="380619"/>
          </a:xfrm>
          <a:custGeom>
            <a:avLst/>
            <a:gdLst/>
            <a:ahLst/>
            <a:cxnLst/>
            <a:rect l="l" t="t" r="r" b="b"/>
            <a:pathLst>
              <a:path w="1203109" h="380618">
                <a:moveTo>
                  <a:pt x="0" y="380619"/>
                </a:moveTo>
                <a:lnTo>
                  <a:pt x="1203109" y="380619"/>
                </a:lnTo>
                <a:lnTo>
                  <a:pt x="1203109" y="0"/>
                </a:lnTo>
                <a:lnTo>
                  <a:pt x="0" y="0"/>
                </a:lnTo>
                <a:lnTo>
                  <a:pt x="0" y="380619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10657" y="4190238"/>
            <a:ext cx="1203109" cy="380619"/>
          </a:xfrm>
          <a:custGeom>
            <a:avLst/>
            <a:gdLst/>
            <a:ahLst/>
            <a:cxnLst/>
            <a:rect l="l" t="t" r="r" b="b"/>
            <a:pathLst>
              <a:path w="1203109" h="380618">
                <a:moveTo>
                  <a:pt x="0" y="380619"/>
                </a:moveTo>
                <a:lnTo>
                  <a:pt x="1203109" y="380619"/>
                </a:lnTo>
                <a:lnTo>
                  <a:pt x="1203109" y="0"/>
                </a:lnTo>
                <a:lnTo>
                  <a:pt x="0" y="0"/>
                </a:lnTo>
                <a:lnTo>
                  <a:pt x="0" y="380619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13728" y="4190238"/>
            <a:ext cx="1026642" cy="380619"/>
          </a:xfrm>
          <a:custGeom>
            <a:avLst/>
            <a:gdLst/>
            <a:ahLst/>
            <a:cxnLst/>
            <a:rect l="l" t="t" r="r" b="b"/>
            <a:pathLst>
              <a:path w="1026642" h="380618">
                <a:moveTo>
                  <a:pt x="0" y="380619"/>
                </a:moveTo>
                <a:lnTo>
                  <a:pt x="1026642" y="380619"/>
                </a:lnTo>
                <a:lnTo>
                  <a:pt x="1026642" y="0"/>
                </a:lnTo>
                <a:lnTo>
                  <a:pt x="0" y="0"/>
                </a:lnTo>
                <a:lnTo>
                  <a:pt x="0" y="380619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9636" y="4570857"/>
            <a:ext cx="1844802" cy="380619"/>
          </a:xfrm>
          <a:custGeom>
            <a:avLst/>
            <a:gdLst/>
            <a:ahLst/>
            <a:cxnLst/>
            <a:rect l="l" t="t" r="r" b="b"/>
            <a:pathLst>
              <a:path w="1844802" h="380619">
                <a:moveTo>
                  <a:pt x="0" y="380619"/>
                </a:moveTo>
                <a:lnTo>
                  <a:pt x="1844802" y="380619"/>
                </a:lnTo>
                <a:lnTo>
                  <a:pt x="1844802" y="0"/>
                </a:lnTo>
                <a:lnTo>
                  <a:pt x="0" y="0"/>
                </a:lnTo>
                <a:lnTo>
                  <a:pt x="0" y="380619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4388" y="4570857"/>
            <a:ext cx="1203109" cy="380619"/>
          </a:xfrm>
          <a:custGeom>
            <a:avLst/>
            <a:gdLst/>
            <a:ahLst/>
            <a:cxnLst/>
            <a:rect l="l" t="t" r="r" b="b"/>
            <a:pathLst>
              <a:path w="1203109" h="380619">
                <a:moveTo>
                  <a:pt x="0" y="380619"/>
                </a:moveTo>
                <a:lnTo>
                  <a:pt x="1203109" y="380619"/>
                </a:lnTo>
                <a:lnTo>
                  <a:pt x="1203109" y="0"/>
                </a:lnTo>
                <a:lnTo>
                  <a:pt x="0" y="0"/>
                </a:lnTo>
                <a:lnTo>
                  <a:pt x="0" y="380619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07459" y="4570857"/>
            <a:ext cx="1203109" cy="380619"/>
          </a:xfrm>
          <a:custGeom>
            <a:avLst/>
            <a:gdLst/>
            <a:ahLst/>
            <a:cxnLst/>
            <a:rect l="l" t="t" r="r" b="b"/>
            <a:pathLst>
              <a:path w="1203109" h="380619">
                <a:moveTo>
                  <a:pt x="0" y="380619"/>
                </a:moveTo>
                <a:lnTo>
                  <a:pt x="1203109" y="380619"/>
                </a:lnTo>
                <a:lnTo>
                  <a:pt x="1203109" y="0"/>
                </a:lnTo>
                <a:lnTo>
                  <a:pt x="0" y="0"/>
                </a:lnTo>
                <a:lnTo>
                  <a:pt x="0" y="380619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10657" y="4570857"/>
            <a:ext cx="1203109" cy="380619"/>
          </a:xfrm>
          <a:custGeom>
            <a:avLst/>
            <a:gdLst/>
            <a:ahLst/>
            <a:cxnLst/>
            <a:rect l="l" t="t" r="r" b="b"/>
            <a:pathLst>
              <a:path w="1203109" h="380619">
                <a:moveTo>
                  <a:pt x="0" y="380619"/>
                </a:moveTo>
                <a:lnTo>
                  <a:pt x="1203109" y="380619"/>
                </a:lnTo>
                <a:lnTo>
                  <a:pt x="1203109" y="0"/>
                </a:lnTo>
                <a:lnTo>
                  <a:pt x="0" y="0"/>
                </a:lnTo>
                <a:lnTo>
                  <a:pt x="0" y="380619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13728" y="4570857"/>
            <a:ext cx="1026642" cy="380619"/>
          </a:xfrm>
          <a:custGeom>
            <a:avLst/>
            <a:gdLst/>
            <a:ahLst/>
            <a:cxnLst/>
            <a:rect l="l" t="t" r="r" b="b"/>
            <a:pathLst>
              <a:path w="1026642" h="380619">
                <a:moveTo>
                  <a:pt x="0" y="380619"/>
                </a:moveTo>
                <a:lnTo>
                  <a:pt x="1026642" y="380619"/>
                </a:lnTo>
                <a:lnTo>
                  <a:pt x="1026642" y="0"/>
                </a:lnTo>
                <a:lnTo>
                  <a:pt x="0" y="0"/>
                </a:lnTo>
                <a:lnTo>
                  <a:pt x="0" y="380619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59636" y="4951476"/>
            <a:ext cx="1844802" cy="380619"/>
          </a:xfrm>
          <a:custGeom>
            <a:avLst/>
            <a:gdLst/>
            <a:ahLst/>
            <a:cxnLst/>
            <a:rect l="l" t="t" r="r" b="b"/>
            <a:pathLst>
              <a:path w="1844802" h="380619">
                <a:moveTo>
                  <a:pt x="0" y="380619"/>
                </a:moveTo>
                <a:lnTo>
                  <a:pt x="1844802" y="380619"/>
                </a:lnTo>
                <a:lnTo>
                  <a:pt x="1844802" y="0"/>
                </a:lnTo>
                <a:lnTo>
                  <a:pt x="0" y="0"/>
                </a:lnTo>
                <a:lnTo>
                  <a:pt x="0" y="380619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04388" y="4951476"/>
            <a:ext cx="1203109" cy="380619"/>
          </a:xfrm>
          <a:custGeom>
            <a:avLst/>
            <a:gdLst/>
            <a:ahLst/>
            <a:cxnLst/>
            <a:rect l="l" t="t" r="r" b="b"/>
            <a:pathLst>
              <a:path w="1203109" h="380619">
                <a:moveTo>
                  <a:pt x="0" y="380619"/>
                </a:moveTo>
                <a:lnTo>
                  <a:pt x="1203109" y="380619"/>
                </a:lnTo>
                <a:lnTo>
                  <a:pt x="1203109" y="0"/>
                </a:lnTo>
                <a:lnTo>
                  <a:pt x="0" y="0"/>
                </a:lnTo>
                <a:lnTo>
                  <a:pt x="0" y="380619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07459" y="4951476"/>
            <a:ext cx="1203109" cy="380619"/>
          </a:xfrm>
          <a:custGeom>
            <a:avLst/>
            <a:gdLst/>
            <a:ahLst/>
            <a:cxnLst/>
            <a:rect l="l" t="t" r="r" b="b"/>
            <a:pathLst>
              <a:path w="1203109" h="380619">
                <a:moveTo>
                  <a:pt x="0" y="380619"/>
                </a:moveTo>
                <a:lnTo>
                  <a:pt x="1203109" y="380619"/>
                </a:lnTo>
                <a:lnTo>
                  <a:pt x="1203109" y="0"/>
                </a:lnTo>
                <a:lnTo>
                  <a:pt x="0" y="0"/>
                </a:lnTo>
                <a:lnTo>
                  <a:pt x="0" y="380619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10657" y="4951476"/>
            <a:ext cx="1203109" cy="380619"/>
          </a:xfrm>
          <a:custGeom>
            <a:avLst/>
            <a:gdLst/>
            <a:ahLst/>
            <a:cxnLst/>
            <a:rect l="l" t="t" r="r" b="b"/>
            <a:pathLst>
              <a:path w="1203109" h="380619">
                <a:moveTo>
                  <a:pt x="0" y="380619"/>
                </a:moveTo>
                <a:lnTo>
                  <a:pt x="1203109" y="380619"/>
                </a:lnTo>
                <a:lnTo>
                  <a:pt x="1203109" y="0"/>
                </a:lnTo>
                <a:lnTo>
                  <a:pt x="0" y="0"/>
                </a:lnTo>
                <a:lnTo>
                  <a:pt x="0" y="380619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13728" y="4951476"/>
            <a:ext cx="1026642" cy="380619"/>
          </a:xfrm>
          <a:custGeom>
            <a:avLst/>
            <a:gdLst/>
            <a:ahLst/>
            <a:cxnLst/>
            <a:rect l="l" t="t" r="r" b="b"/>
            <a:pathLst>
              <a:path w="1026642" h="380619">
                <a:moveTo>
                  <a:pt x="0" y="380619"/>
                </a:moveTo>
                <a:lnTo>
                  <a:pt x="1026642" y="380619"/>
                </a:lnTo>
                <a:lnTo>
                  <a:pt x="1026642" y="0"/>
                </a:lnTo>
                <a:lnTo>
                  <a:pt x="0" y="0"/>
                </a:lnTo>
                <a:lnTo>
                  <a:pt x="0" y="380619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59636" y="5332069"/>
            <a:ext cx="1844802" cy="380619"/>
          </a:xfrm>
          <a:custGeom>
            <a:avLst/>
            <a:gdLst/>
            <a:ahLst/>
            <a:cxnLst/>
            <a:rect l="l" t="t" r="r" b="b"/>
            <a:pathLst>
              <a:path w="1844802" h="380618">
                <a:moveTo>
                  <a:pt x="0" y="380618"/>
                </a:moveTo>
                <a:lnTo>
                  <a:pt x="1844802" y="380618"/>
                </a:lnTo>
                <a:lnTo>
                  <a:pt x="1844802" y="0"/>
                </a:lnTo>
                <a:lnTo>
                  <a:pt x="0" y="0"/>
                </a:lnTo>
                <a:lnTo>
                  <a:pt x="0" y="380618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04388" y="5332069"/>
            <a:ext cx="1203109" cy="380619"/>
          </a:xfrm>
          <a:custGeom>
            <a:avLst/>
            <a:gdLst/>
            <a:ahLst/>
            <a:cxnLst/>
            <a:rect l="l" t="t" r="r" b="b"/>
            <a:pathLst>
              <a:path w="1203109" h="380618">
                <a:moveTo>
                  <a:pt x="0" y="380618"/>
                </a:moveTo>
                <a:lnTo>
                  <a:pt x="1203109" y="380618"/>
                </a:lnTo>
                <a:lnTo>
                  <a:pt x="1203109" y="0"/>
                </a:lnTo>
                <a:lnTo>
                  <a:pt x="0" y="0"/>
                </a:lnTo>
                <a:lnTo>
                  <a:pt x="0" y="380618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07459" y="5332069"/>
            <a:ext cx="1203109" cy="380619"/>
          </a:xfrm>
          <a:custGeom>
            <a:avLst/>
            <a:gdLst/>
            <a:ahLst/>
            <a:cxnLst/>
            <a:rect l="l" t="t" r="r" b="b"/>
            <a:pathLst>
              <a:path w="1203109" h="380618">
                <a:moveTo>
                  <a:pt x="0" y="380618"/>
                </a:moveTo>
                <a:lnTo>
                  <a:pt x="1203109" y="380618"/>
                </a:lnTo>
                <a:lnTo>
                  <a:pt x="1203109" y="0"/>
                </a:lnTo>
                <a:lnTo>
                  <a:pt x="0" y="0"/>
                </a:lnTo>
                <a:lnTo>
                  <a:pt x="0" y="380618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10657" y="5332069"/>
            <a:ext cx="1203109" cy="380619"/>
          </a:xfrm>
          <a:custGeom>
            <a:avLst/>
            <a:gdLst/>
            <a:ahLst/>
            <a:cxnLst/>
            <a:rect l="l" t="t" r="r" b="b"/>
            <a:pathLst>
              <a:path w="1203109" h="380618">
                <a:moveTo>
                  <a:pt x="0" y="380618"/>
                </a:moveTo>
                <a:lnTo>
                  <a:pt x="1203109" y="380618"/>
                </a:lnTo>
                <a:lnTo>
                  <a:pt x="1203109" y="0"/>
                </a:lnTo>
                <a:lnTo>
                  <a:pt x="0" y="0"/>
                </a:lnTo>
                <a:lnTo>
                  <a:pt x="0" y="380618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13728" y="5332069"/>
            <a:ext cx="1026642" cy="380619"/>
          </a:xfrm>
          <a:custGeom>
            <a:avLst/>
            <a:gdLst/>
            <a:ahLst/>
            <a:cxnLst/>
            <a:rect l="l" t="t" r="r" b="b"/>
            <a:pathLst>
              <a:path w="1026642" h="380618">
                <a:moveTo>
                  <a:pt x="0" y="380618"/>
                </a:moveTo>
                <a:lnTo>
                  <a:pt x="1026642" y="380618"/>
                </a:lnTo>
                <a:lnTo>
                  <a:pt x="1026642" y="0"/>
                </a:lnTo>
                <a:lnTo>
                  <a:pt x="0" y="0"/>
                </a:lnTo>
                <a:lnTo>
                  <a:pt x="0" y="380618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59636" y="5712675"/>
            <a:ext cx="1844802" cy="380618"/>
          </a:xfrm>
          <a:custGeom>
            <a:avLst/>
            <a:gdLst/>
            <a:ahLst/>
            <a:cxnLst/>
            <a:rect l="l" t="t" r="r" b="b"/>
            <a:pathLst>
              <a:path w="1844802" h="380618">
                <a:moveTo>
                  <a:pt x="0" y="380618"/>
                </a:moveTo>
                <a:lnTo>
                  <a:pt x="1844802" y="380618"/>
                </a:lnTo>
                <a:lnTo>
                  <a:pt x="1844802" y="0"/>
                </a:lnTo>
                <a:lnTo>
                  <a:pt x="0" y="0"/>
                </a:lnTo>
                <a:lnTo>
                  <a:pt x="0" y="380618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04388" y="5712675"/>
            <a:ext cx="1203109" cy="380618"/>
          </a:xfrm>
          <a:custGeom>
            <a:avLst/>
            <a:gdLst/>
            <a:ahLst/>
            <a:cxnLst/>
            <a:rect l="l" t="t" r="r" b="b"/>
            <a:pathLst>
              <a:path w="1203109" h="380618">
                <a:moveTo>
                  <a:pt x="0" y="380618"/>
                </a:moveTo>
                <a:lnTo>
                  <a:pt x="1203109" y="380618"/>
                </a:lnTo>
                <a:lnTo>
                  <a:pt x="1203109" y="0"/>
                </a:lnTo>
                <a:lnTo>
                  <a:pt x="0" y="0"/>
                </a:lnTo>
                <a:lnTo>
                  <a:pt x="0" y="380618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07459" y="5712675"/>
            <a:ext cx="1203109" cy="380618"/>
          </a:xfrm>
          <a:custGeom>
            <a:avLst/>
            <a:gdLst/>
            <a:ahLst/>
            <a:cxnLst/>
            <a:rect l="l" t="t" r="r" b="b"/>
            <a:pathLst>
              <a:path w="1203109" h="380618">
                <a:moveTo>
                  <a:pt x="0" y="380618"/>
                </a:moveTo>
                <a:lnTo>
                  <a:pt x="1203109" y="380618"/>
                </a:lnTo>
                <a:lnTo>
                  <a:pt x="1203109" y="0"/>
                </a:lnTo>
                <a:lnTo>
                  <a:pt x="0" y="0"/>
                </a:lnTo>
                <a:lnTo>
                  <a:pt x="0" y="380618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10657" y="5712675"/>
            <a:ext cx="1203109" cy="380618"/>
          </a:xfrm>
          <a:custGeom>
            <a:avLst/>
            <a:gdLst/>
            <a:ahLst/>
            <a:cxnLst/>
            <a:rect l="l" t="t" r="r" b="b"/>
            <a:pathLst>
              <a:path w="1203109" h="380618">
                <a:moveTo>
                  <a:pt x="0" y="380618"/>
                </a:moveTo>
                <a:lnTo>
                  <a:pt x="1203109" y="380618"/>
                </a:lnTo>
                <a:lnTo>
                  <a:pt x="1203109" y="0"/>
                </a:lnTo>
                <a:lnTo>
                  <a:pt x="0" y="0"/>
                </a:lnTo>
                <a:lnTo>
                  <a:pt x="0" y="380618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13728" y="5712675"/>
            <a:ext cx="1026642" cy="380618"/>
          </a:xfrm>
          <a:custGeom>
            <a:avLst/>
            <a:gdLst/>
            <a:ahLst/>
            <a:cxnLst/>
            <a:rect l="l" t="t" r="r" b="b"/>
            <a:pathLst>
              <a:path w="1026642" h="380618">
                <a:moveTo>
                  <a:pt x="0" y="380618"/>
                </a:moveTo>
                <a:lnTo>
                  <a:pt x="1026642" y="380618"/>
                </a:lnTo>
                <a:lnTo>
                  <a:pt x="1026642" y="0"/>
                </a:lnTo>
                <a:lnTo>
                  <a:pt x="0" y="0"/>
                </a:lnTo>
                <a:lnTo>
                  <a:pt x="0" y="380618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63495" y="1088576"/>
            <a:ext cx="387441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70"/>
              </a:lnSpc>
              <a:spcBef>
                <a:spcPts val="128"/>
              </a:spcBef>
            </a:pPr>
            <a:r>
              <a:rPr sz="2400" spc="0" dirty="0">
                <a:solidFill>
                  <a:srgbClr val="C00000"/>
                </a:solidFill>
                <a:latin typeface="Arial Rounded MT Bold"/>
                <a:cs typeface="Arial Rounded MT Bold"/>
              </a:rPr>
              <a:t>PR</a:t>
            </a:r>
            <a:r>
              <a:rPr sz="2400" spc="-9" dirty="0">
                <a:solidFill>
                  <a:srgbClr val="C00000"/>
                </a:solidFill>
                <a:latin typeface="Arial Rounded MT Bold"/>
                <a:cs typeface="Arial Rounded MT Bold"/>
              </a:rPr>
              <a:t>O</a:t>
            </a:r>
            <a:r>
              <a:rPr sz="2400" spc="0" dirty="0">
                <a:solidFill>
                  <a:srgbClr val="C00000"/>
                </a:solidFill>
                <a:latin typeface="Arial Rounded MT Bold"/>
                <a:cs typeface="Arial Rounded MT Bold"/>
              </a:rPr>
              <a:t>F</a:t>
            </a:r>
            <a:r>
              <a:rPr sz="2400" spc="4" dirty="0">
                <a:solidFill>
                  <a:srgbClr val="C00000"/>
                </a:solidFill>
                <a:latin typeface="Arial Rounded MT Bold"/>
                <a:cs typeface="Arial Rounded MT Bold"/>
              </a:rPr>
              <a:t>I</a:t>
            </a:r>
            <a:r>
              <a:rPr sz="2400" spc="0" dirty="0">
                <a:solidFill>
                  <a:srgbClr val="C00000"/>
                </a:solidFill>
                <a:latin typeface="Arial Rounded MT Bold"/>
                <a:cs typeface="Arial Rounded MT Bold"/>
              </a:rPr>
              <a:t>L AK</a:t>
            </a:r>
            <a:r>
              <a:rPr sz="2400" spc="4" dirty="0">
                <a:solidFill>
                  <a:srgbClr val="C00000"/>
                </a:solidFill>
                <a:latin typeface="Arial Rounded MT Bold"/>
                <a:cs typeface="Arial Rounded MT Bold"/>
              </a:rPr>
              <a:t>R</a:t>
            </a:r>
            <a:r>
              <a:rPr sz="2400" spc="0" dirty="0">
                <a:solidFill>
                  <a:srgbClr val="C00000"/>
                </a:solidFill>
                <a:latin typeface="Arial Rounded MT Bold"/>
                <a:cs typeface="Arial Rounded MT Bold"/>
              </a:rPr>
              <a:t>EDI</a:t>
            </a:r>
            <a:r>
              <a:rPr sz="2400" spc="-154" dirty="0">
                <a:solidFill>
                  <a:srgbClr val="C00000"/>
                </a:solidFill>
                <a:latin typeface="Arial Rounded MT Bold"/>
                <a:cs typeface="Arial Rounded MT Bold"/>
              </a:rPr>
              <a:t>T</a:t>
            </a:r>
            <a:r>
              <a:rPr sz="2400" spc="0" dirty="0">
                <a:solidFill>
                  <a:srgbClr val="C00000"/>
                </a:solidFill>
                <a:latin typeface="Arial Rounded MT Bold"/>
                <a:cs typeface="Arial Rounded MT Bold"/>
              </a:rPr>
              <a:t>ASI</a:t>
            </a:r>
            <a:r>
              <a:rPr sz="2400" spc="-9" dirty="0">
                <a:solidFill>
                  <a:srgbClr val="C00000"/>
                </a:solidFill>
                <a:latin typeface="Arial Rounded MT Bold"/>
                <a:cs typeface="Arial Rounded MT Bold"/>
              </a:rPr>
              <a:t> </a:t>
            </a:r>
            <a:r>
              <a:rPr sz="2400" spc="0" dirty="0">
                <a:solidFill>
                  <a:srgbClr val="C00000"/>
                </a:solidFill>
                <a:latin typeface="Arial Rounded MT Bold"/>
                <a:cs typeface="Arial Rounded MT Bold"/>
              </a:rPr>
              <a:t>PTM</a:t>
            </a:r>
            <a:endParaRPr sz="2400">
              <a:latin typeface="Arial Rounded MT Bold"/>
              <a:cs typeface="Arial Rounded MT Bold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85569" y="1920443"/>
            <a:ext cx="5184673" cy="1080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43"/>
              </a:spcBef>
            </a:pPr>
            <a:endParaRPr sz="750"/>
          </a:p>
          <a:p>
            <a:pPr marL="272669">
              <a:lnSpc>
                <a:spcPts val="2803"/>
              </a:lnSpc>
            </a:pPr>
            <a:r>
              <a:rPr sz="2400" b="1" spc="0" dirty="0">
                <a:solidFill>
                  <a:srgbClr val="001F5F"/>
                </a:solidFill>
                <a:latin typeface="Arial Narrow"/>
                <a:cs typeface="Arial Narrow"/>
              </a:rPr>
              <a:t>Akre</a:t>
            </a:r>
            <a:r>
              <a:rPr sz="2400" b="1" spc="-9" dirty="0">
                <a:solidFill>
                  <a:srgbClr val="001F5F"/>
                </a:solidFill>
                <a:latin typeface="Arial Narrow"/>
                <a:cs typeface="Arial Narrow"/>
              </a:rPr>
              <a:t>d</a:t>
            </a:r>
            <a:r>
              <a:rPr sz="2400" b="1" spc="0" dirty="0">
                <a:solidFill>
                  <a:srgbClr val="001F5F"/>
                </a:solidFill>
                <a:latin typeface="Arial Narrow"/>
                <a:cs typeface="Arial Narrow"/>
              </a:rPr>
              <a:t>i</a:t>
            </a:r>
            <a:r>
              <a:rPr sz="2400" b="1" spc="4" dirty="0">
                <a:solidFill>
                  <a:srgbClr val="001F5F"/>
                </a:solidFill>
                <a:latin typeface="Arial Narrow"/>
                <a:cs typeface="Arial Narrow"/>
              </a:rPr>
              <a:t>t</a:t>
            </a:r>
            <a:r>
              <a:rPr sz="2400" b="1" spc="0" dirty="0">
                <a:solidFill>
                  <a:srgbClr val="001F5F"/>
                </a:solidFill>
                <a:latin typeface="Arial Narrow"/>
                <a:cs typeface="Arial Narrow"/>
              </a:rPr>
              <a:t>asi         </a:t>
            </a:r>
            <a:r>
              <a:rPr sz="2400" b="1" spc="477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3600" b="1" spc="0" baseline="1210" dirty="0">
                <a:solidFill>
                  <a:srgbClr val="001F5F"/>
                </a:solidFill>
                <a:latin typeface="Arial Narrow"/>
                <a:cs typeface="Arial Narrow"/>
              </a:rPr>
              <a:t>A            </a:t>
            </a:r>
            <a:r>
              <a:rPr sz="3600" b="1" spc="472" baseline="121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3600" b="1" spc="0" baseline="1210" dirty="0">
                <a:solidFill>
                  <a:srgbClr val="001F5F"/>
                </a:solidFill>
                <a:latin typeface="Arial Narrow"/>
                <a:cs typeface="Arial Narrow"/>
              </a:rPr>
              <a:t>B            </a:t>
            </a:r>
            <a:r>
              <a:rPr sz="3600" b="1" spc="472" baseline="121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3600" b="1" spc="0" baseline="1210" dirty="0">
                <a:solidFill>
                  <a:srgbClr val="001F5F"/>
                </a:solidFill>
                <a:latin typeface="Arial Narrow"/>
                <a:cs typeface="Arial Narrow"/>
              </a:rPr>
              <a:t>C</a:t>
            </a:r>
            <a:endParaRPr sz="2400">
              <a:latin typeface="Arial Narrow"/>
              <a:cs typeface="Arial Narrow"/>
            </a:endParaRPr>
          </a:p>
          <a:p>
            <a:pPr marL="717676">
              <a:lnSpc>
                <a:spcPct val="95621"/>
              </a:lnSpc>
              <a:spcBef>
                <a:spcPts val="1438"/>
              </a:spcBef>
            </a:pPr>
            <a:r>
              <a:rPr sz="2400" b="1" spc="-4" dirty="0">
                <a:solidFill>
                  <a:srgbClr val="001F5F"/>
                </a:solidFill>
                <a:latin typeface="Arial Narrow"/>
                <a:cs typeface="Arial Narrow"/>
              </a:rPr>
              <a:t>P</a:t>
            </a:r>
            <a:r>
              <a:rPr sz="2400" b="1" spc="0" dirty="0">
                <a:solidFill>
                  <a:srgbClr val="001F5F"/>
                </a:solidFill>
                <a:latin typeface="Arial Narrow"/>
                <a:cs typeface="Arial Narrow"/>
              </a:rPr>
              <a:t>T                </a:t>
            </a:r>
            <a:r>
              <a:rPr sz="2400" b="1" spc="302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2400" b="1" spc="0" dirty="0">
                <a:solidFill>
                  <a:srgbClr val="001F5F"/>
                </a:solidFill>
                <a:latin typeface="Arial Narrow"/>
                <a:cs typeface="Arial Narrow"/>
              </a:rPr>
              <a:t>6            </a:t>
            </a:r>
            <a:r>
              <a:rPr sz="2400" b="1" spc="259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2400" b="1" spc="0" dirty="0">
                <a:solidFill>
                  <a:srgbClr val="001F5F"/>
                </a:solidFill>
                <a:latin typeface="Arial Narrow"/>
                <a:cs typeface="Arial Narrow"/>
              </a:rPr>
              <a:t>64           </a:t>
            </a:r>
            <a:r>
              <a:rPr sz="2400" b="1" spc="254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2400" b="1" spc="0" dirty="0">
                <a:solidFill>
                  <a:srgbClr val="001F5F"/>
                </a:solidFill>
                <a:latin typeface="Arial Narrow"/>
                <a:cs typeface="Arial Narrow"/>
              </a:rPr>
              <a:t>62</a:t>
            </a:r>
            <a:endParaRPr sz="240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25438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19DB4DF9-5C45-44D1-A0F5-6102923DDE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" y="722521"/>
            <a:ext cx="8001000" cy="1008112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GB" sz="2800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r>
              <a:rPr lang="en-GB" sz="3200" dirty="0">
                <a:ln w="0"/>
                <a:solidFill>
                  <a:srgbClr val="C00000"/>
                </a:solidFill>
                <a:latin typeface="Constantia" panose="02030602050306030303" pitchFamily="18" charset="0"/>
              </a:rPr>
              <a:t>Status </a:t>
            </a:r>
            <a:r>
              <a:rPr lang="en-GB" sz="3200" dirty="0" err="1">
                <a:ln w="0"/>
                <a:solidFill>
                  <a:srgbClr val="C00000"/>
                </a:solidFill>
                <a:latin typeface="Constantia" panose="02030602050306030303" pitchFamily="18" charset="0"/>
              </a:rPr>
              <a:t>Akreditasi</a:t>
            </a:r>
            <a:endParaRPr lang="en-GB" sz="3200" dirty="0">
              <a:ln w="0"/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>
              <a:spcBef>
                <a:spcPts val="0"/>
              </a:spcBef>
            </a:pPr>
            <a:r>
              <a:rPr lang="en-GB" sz="3200" dirty="0">
                <a:ln w="0"/>
                <a:solidFill>
                  <a:srgbClr val="C00000"/>
                </a:solidFill>
                <a:latin typeface="Constantia" panose="02030602050306030303" pitchFamily="18" charset="0"/>
              </a:rPr>
              <a:t>Program </a:t>
            </a:r>
            <a:r>
              <a:rPr lang="en-GB" sz="3200" dirty="0" err="1">
                <a:ln w="0"/>
                <a:solidFill>
                  <a:srgbClr val="C00000"/>
                </a:solidFill>
                <a:latin typeface="Constantia" panose="02030602050306030303" pitchFamily="18" charset="0"/>
              </a:rPr>
              <a:t>Studi</a:t>
            </a:r>
            <a:r>
              <a:rPr lang="en-GB" sz="3200" dirty="0">
                <a:ln w="0"/>
                <a:solidFill>
                  <a:srgbClr val="C00000"/>
                </a:solidFill>
                <a:latin typeface="Constantia" panose="02030602050306030303" pitchFamily="18" charset="0"/>
              </a:rPr>
              <a:t> (Prodi)</a:t>
            </a:r>
            <a:endParaRPr lang="id-ID" sz="3200" dirty="0">
              <a:ln w="0"/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F604DA1-A0C4-490A-A9B5-48FEC57A1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543900"/>
              </p:ext>
            </p:extLst>
          </p:nvPr>
        </p:nvGraphicFramePr>
        <p:xfrm>
          <a:off x="914399" y="2438398"/>
          <a:ext cx="7162930" cy="2760294"/>
        </p:xfrm>
        <a:graphic>
          <a:graphicData uri="http://schemas.openxmlformats.org/drawingml/2006/table">
            <a:tbl>
              <a:tblPr firstRow="1" firstCol="1" bandRow="1"/>
              <a:tblGrid>
                <a:gridCol w="1193822">
                  <a:extLst>
                    <a:ext uri="{9D8B030D-6E8A-4147-A177-3AD203B41FA5}">
                      <a16:colId xmlns:a16="http://schemas.microsoft.com/office/drawing/2014/main" xmlns="" val="1849213845"/>
                    </a:ext>
                  </a:extLst>
                </a:gridCol>
                <a:gridCol w="1074440">
                  <a:extLst>
                    <a:ext uri="{9D8B030D-6E8A-4147-A177-3AD203B41FA5}">
                      <a16:colId xmlns:a16="http://schemas.microsoft.com/office/drawing/2014/main" xmlns="" val="4293346844"/>
                    </a:ext>
                  </a:extLst>
                </a:gridCol>
                <a:gridCol w="955057">
                  <a:extLst>
                    <a:ext uri="{9D8B030D-6E8A-4147-A177-3AD203B41FA5}">
                      <a16:colId xmlns:a16="http://schemas.microsoft.com/office/drawing/2014/main" xmlns="" val="1063641073"/>
                    </a:ext>
                  </a:extLst>
                </a:gridCol>
                <a:gridCol w="1074440">
                  <a:extLst>
                    <a:ext uri="{9D8B030D-6E8A-4147-A177-3AD203B41FA5}">
                      <a16:colId xmlns:a16="http://schemas.microsoft.com/office/drawing/2014/main" xmlns="" val="3236675780"/>
                    </a:ext>
                  </a:extLst>
                </a:gridCol>
                <a:gridCol w="955057">
                  <a:extLst>
                    <a:ext uri="{9D8B030D-6E8A-4147-A177-3AD203B41FA5}">
                      <a16:colId xmlns:a16="http://schemas.microsoft.com/office/drawing/2014/main" xmlns="" val="2827690686"/>
                    </a:ext>
                  </a:extLst>
                </a:gridCol>
                <a:gridCol w="955057">
                  <a:extLst>
                    <a:ext uri="{9D8B030D-6E8A-4147-A177-3AD203B41FA5}">
                      <a16:colId xmlns:a16="http://schemas.microsoft.com/office/drawing/2014/main" xmlns="" val="4080738242"/>
                    </a:ext>
                  </a:extLst>
                </a:gridCol>
                <a:gridCol w="955057">
                  <a:extLst>
                    <a:ext uri="{9D8B030D-6E8A-4147-A177-3AD203B41FA5}">
                      <a16:colId xmlns:a16="http://schemas.microsoft.com/office/drawing/2014/main" xmlns="" val="3317295299"/>
                    </a:ext>
                  </a:extLst>
                </a:gridCol>
              </a:tblGrid>
              <a:tr h="36657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Akreditasi </a:t>
                      </a:r>
                      <a:endParaRPr lang="en-GB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Prodi</a:t>
                      </a:r>
                      <a:endParaRPr lang="id-ID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(APR)</a:t>
                      </a:r>
                      <a:endParaRPr lang="id-ID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(DES)</a:t>
                      </a:r>
                      <a:endParaRPr lang="id-ID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(JUL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id-ID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d-ID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2954676"/>
                  </a:ext>
                </a:extLst>
              </a:tr>
              <a:tr h="36657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Jumlah</a:t>
                      </a:r>
                      <a:endParaRPr lang="id-ID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id-ID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Jumlah</a:t>
                      </a:r>
                      <a:endParaRPr lang="id-ID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id-ID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Jumlah</a:t>
                      </a:r>
                      <a:endParaRPr lang="id-ID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id-ID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5226427"/>
                  </a:ext>
                </a:extLst>
              </a:tr>
              <a:tr h="366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6,9%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7,7%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8,2%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3611808"/>
                  </a:ext>
                </a:extLst>
              </a:tr>
              <a:tr h="366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id-ID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761</a:t>
                      </a:r>
                      <a:endParaRPr lang="id-ID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50,2%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775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49,8%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685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41,1%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0882899"/>
                  </a:ext>
                </a:extLst>
              </a:tr>
              <a:tr h="366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id-ID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id-ID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15,3%</a:t>
                      </a:r>
                      <a:endParaRPr lang="id-ID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  <a:endParaRPr lang="id-ID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13,4%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14,0%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1720512"/>
                  </a:ext>
                </a:extLst>
              </a:tr>
              <a:tr h="415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Proses 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Akreditasi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id-ID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27,6%</a:t>
                      </a:r>
                      <a:endParaRPr lang="id-ID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452</a:t>
                      </a:r>
                      <a:endParaRPr lang="id-ID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29,0%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611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36,7%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5915825"/>
                  </a:ext>
                </a:extLst>
              </a:tr>
              <a:tr h="366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Jumlah</a:t>
                      </a:r>
                      <a:endParaRPr lang="id-ID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1.517</a:t>
                      </a:r>
                      <a:endParaRPr lang="id-ID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1.556</a:t>
                      </a:r>
                      <a:endParaRPr lang="id-ID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id-ID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1.665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904073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246DB3-4C2C-4077-A832-DA35F70FB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1219200" cy="1143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419865-418C-4D80-8A37-D82C0E48BB00}"/>
              </a:ext>
            </a:extLst>
          </p:cNvPr>
          <p:cNvSpPr txBox="1"/>
          <p:nvPr/>
        </p:nvSpPr>
        <p:spPr>
          <a:xfrm>
            <a:off x="838200" y="5257800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Sumber</a:t>
            </a:r>
            <a:r>
              <a:rPr lang="en-GB" sz="1200" dirty="0"/>
              <a:t>: Data BAN PT (</a:t>
            </a:r>
            <a:r>
              <a:rPr lang="en-GB" sz="1200" dirty="0" err="1"/>
              <a:t>Diolah</a:t>
            </a:r>
            <a:r>
              <a:rPr lang="en-GB" sz="1200" dirty="0"/>
              <a:t>)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1144794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AD4D349-B9D7-4F40-9006-AFF759465B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447800"/>
            <a:ext cx="9144000" cy="801859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err="1">
                <a:solidFill>
                  <a:srgbClr val="C00000"/>
                </a:solidFill>
                <a:latin typeface="Constantia" panose="02030602050306030303" pitchFamily="18" charset="0"/>
              </a:rPr>
              <a:t>Perkembangan</a:t>
            </a:r>
            <a:r>
              <a:rPr lang="en-GB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Constantia" panose="02030602050306030303" pitchFamily="18" charset="0"/>
              </a:rPr>
              <a:t>Jumlah</a:t>
            </a:r>
            <a:r>
              <a:rPr lang="en-GB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Constantia" panose="02030602050306030303" pitchFamily="18" charset="0"/>
              </a:rPr>
              <a:t>Dosen</a:t>
            </a:r>
            <a:r>
              <a:rPr lang="en-GB" dirty="0">
                <a:solidFill>
                  <a:srgbClr val="C00000"/>
                </a:solidFill>
                <a:latin typeface="Constantia" panose="02030602050306030303" pitchFamily="18" charset="0"/>
              </a:rPr>
              <a:t> PTMA</a:t>
            </a:r>
            <a:endParaRPr lang="id-ID" sz="3200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0783265-D16A-4381-9656-C3E85296D918}"/>
              </a:ext>
            </a:extLst>
          </p:cNvPr>
          <p:cNvGrpSpPr/>
          <p:nvPr/>
        </p:nvGrpSpPr>
        <p:grpSpPr>
          <a:xfrm>
            <a:off x="624419" y="2362200"/>
            <a:ext cx="7772400" cy="3664832"/>
            <a:chOff x="293145" y="1024793"/>
            <a:chExt cx="10019680" cy="5250419"/>
          </a:xfrm>
        </p:grpSpPr>
        <p:sp>
          <p:nvSpPr>
            <p:cNvPr id="5" name="직사각형 227">
              <a:extLst>
                <a:ext uri="{FF2B5EF4-FFF2-40B4-BE49-F238E27FC236}">
                  <a16:creationId xmlns:a16="http://schemas.microsoft.com/office/drawing/2014/main" xmlns="" id="{CF912995-286F-4A58-B1A2-16BB97EB16A0}"/>
                </a:ext>
              </a:extLst>
            </p:cNvPr>
            <p:cNvSpPr/>
            <p:nvPr/>
          </p:nvSpPr>
          <p:spPr>
            <a:xfrm>
              <a:off x="298565" y="3136533"/>
              <a:ext cx="3223675" cy="2413769"/>
            </a:xfrm>
            <a:prstGeom prst="rect">
              <a:avLst/>
            </a:prstGeom>
            <a:solidFill>
              <a:srgbClr val="0680C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914377">
                <a:defRPr/>
              </a:pPr>
              <a:endParaRPr lang="ko-KR" altLang="en-US" kern="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6" name="직사각형 228">
              <a:extLst>
                <a:ext uri="{FF2B5EF4-FFF2-40B4-BE49-F238E27FC236}">
                  <a16:creationId xmlns:a16="http://schemas.microsoft.com/office/drawing/2014/main" xmlns="" id="{EB0A32F4-114C-458A-B8D2-A1DB62ED1CEB}"/>
                </a:ext>
              </a:extLst>
            </p:cNvPr>
            <p:cNvSpPr/>
            <p:nvPr/>
          </p:nvSpPr>
          <p:spPr>
            <a:xfrm>
              <a:off x="3526287" y="2928320"/>
              <a:ext cx="3217294" cy="2373671"/>
            </a:xfrm>
            <a:prstGeom prst="rect">
              <a:avLst/>
            </a:prstGeom>
            <a:solidFill>
              <a:srgbClr val="07A39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914377">
                <a:defRPr/>
              </a:pPr>
              <a:endParaRPr lang="ko-KR" altLang="en-US" kern="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7" name="직사각형 229">
              <a:extLst>
                <a:ext uri="{FF2B5EF4-FFF2-40B4-BE49-F238E27FC236}">
                  <a16:creationId xmlns:a16="http://schemas.microsoft.com/office/drawing/2014/main" xmlns="" id="{0B67625F-3B92-4CC3-9CAD-9D6D685B44E8}"/>
                </a:ext>
              </a:extLst>
            </p:cNvPr>
            <p:cNvSpPr/>
            <p:nvPr/>
          </p:nvSpPr>
          <p:spPr>
            <a:xfrm>
              <a:off x="6727972" y="2563233"/>
              <a:ext cx="3486778" cy="2142134"/>
            </a:xfrm>
            <a:prstGeom prst="rect">
              <a:avLst/>
            </a:prstGeom>
            <a:solidFill>
              <a:srgbClr val="90C22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914377">
                <a:defRPr/>
              </a:pPr>
              <a:endParaRPr lang="ko-KR" altLang="en-US" kern="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xmlns="" id="{D59310B8-9A05-4C8C-9B10-60251E924E73}"/>
                </a:ext>
              </a:extLst>
            </p:cNvPr>
            <p:cNvSpPr/>
            <p:nvPr/>
          </p:nvSpPr>
          <p:spPr>
            <a:xfrm>
              <a:off x="293145" y="5559874"/>
              <a:ext cx="3217294" cy="715338"/>
            </a:xfrm>
            <a:custGeom>
              <a:avLst/>
              <a:gdLst/>
              <a:ahLst/>
              <a:cxnLst/>
              <a:rect l="l" t="t" r="r" b="b"/>
              <a:pathLst>
                <a:path w="1512168" h="656456">
                  <a:moveTo>
                    <a:pt x="0" y="0"/>
                  </a:moveTo>
                  <a:lnTo>
                    <a:pt x="1512168" y="0"/>
                  </a:lnTo>
                  <a:lnTo>
                    <a:pt x="1512168" y="440432"/>
                  </a:lnTo>
                  <a:lnTo>
                    <a:pt x="881378" y="440432"/>
                  </a:lnTo>
                  <a:lnTo>
                    <a:pt x="756084" y="656456"/>
                  </a:lnTo>
                  <a:lnTo>
                    <a:pt x="630790" y="440432"/>
                  </a:lnTo>
                  <a:lnTo>
                    <a:pt x="0" y="440432"/>
                  </a:ln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914377">
                <a:defRPr/>
              </a:pPr>
              <a:endParaRPr lang="ko-KR" altLang="en-US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xmlns="" id="{B46A6318-9600-4B87-B226-91FA8CDB7B02}"/>
                </a:ext>
              </a:extLst>
            </p:cNvPr>
            <p:cNvSpPr/>
            <p:nvPr/>
          </p:nvSpPr>
          <p:spPr>
            <a:xfrm>
              <a:off x="3510558" y="4946181"/>
              <a:ext cx="3244137" cy="715338"/>
            </a:xfrm>
            <a:custGeom>
              <a:avLst/>
              <a:gdLst/>
              <a:ahLst/>
              <a:cxnLst/>
              <a:rect l="l" t="t" r="r" b="b"/>
              <a:pathLst>
                <a:path w="1512168" h="656456">
                  <a:moveTo>
                    <a:pt x="0" y="0"/>
                  </a:moveTo>
                  <a:lnTo>
                    <a:pt x="1512168" y="0"/>
                  </a:lnTo>
                  <a:lnTo>
                    <a:pt x="1512168" y="440432"/>
                  </a:lnTo>
                  <a:lnTo>
                    <a:pt x="881378" y="440432"/>
                  </a:lnTo>
                  <a:lnTo>
                    <a:pt x="756084" y="656456"/>
                  </a:lnTo>
                  <a:lnTo>
                    <a:pt x="630790" y="440432"/>
                  </a:lnTo>
                  <a:lnTo>
                    <a:pt x="0" y="440432"/>
                  </a:ln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914377">
                <a:defRPr/>
              </a:pPr>
              <a:endParaRPr lang="ko-KR" altLang="en-US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10" name="Rectangle 1">
              <a:extLst>
                <a:ext uri="{FF2B5EF4-FFF2-40B4-BE49-F238E27FC236}">
                  <a16:creationId xmlns:a16="http://schemas.microsoft.com/office/drawing/2014/main" xmlns="" id="{01651B5B-F064-400F-9489-3AFFFAD215E4}"/>
                </a:ext>
              </a:extLst>
            </p:cNvPr>
            <p:cNvSpPr/>
            <p:nvPr/>
          </p:nvSpPr>
          <p:spPr>
            <a:xfrm>
              <a:off x="6719876" y="4294478"/>
              <a:ext cx="3494874" cy="715338"/>
            </a:xfrm>
            <a:custGeom>
              <a:avLst/>
              <a:gdLst/>
              <a:ahLst/>
              <a:cxnLst/>
              <a:rect l="l" t="t" r="r" b="b"/>
              <a:pathLst>
                <a:path w="1512168" h="656456">
                  <a:moveTo>
                    <a:pt x="0" y="0"/>
                  </a:moveTo>
                  <a:lnTo>
                    <a:pt x="1512168" y="0"/>
                  </a:lnTo>
                  <a:lnTo>
                    <a:pt x="1512168" y="440432"/>
                  </a:lnTo>
                  <a:lnTo>
                    <a:pt x="881378" y="440432"/>
                  </a:lnTo>
                  <a:lnTo>
                    <a:pt x="756084" y="656456"/>
                  </a:lnTo>
                  <a:lnTo>
                    <a:pt x="630790" y="440432"/>
                  </a:lnTo>
                  <a:lnTo>
                    <a:pt x="0" y="440432"/>
                  </a:ln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914377">
                <a:defRPr/>
              </a:pPr>
              <a:endParaRPr lang="ko-KR" altLang="en-US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3217377-577C-4A9E-BC17-602CB4392B3F}"/>
                </a:ext>
              </a:extLst>
            </p:cNvPr>
            <p:cNvSpPr txBox="1"/>
            <p:nvPr/>
          </p:nvSpPr>
          <p:spPr>
            <a:xfrm>
              <a:off x="608660" y="3818622"/>
              <a:ext cx="2583332" cy="925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altLang="ko-KR" sz="3600" b="1" kern="0" dirty="0">
                  <a:solidFill>
                    <a:prstClr val="white"/>
                  </a:solidFill>
                  <a:cs typeface="Arial" pitchFamily="34" charset="0"/>
                </a:rPr>
                <a:t>14.777</a:t>
              </a:r>
              <a:endParaRPr lang="ko-KR" altLang="en-US" sz="6000" b="1" kern="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6FDA5F4-C7F2-4C96-BBB3-8A1C1EA72CFE}"/>
                </a:ext>
              </a:extLst>
            </p:cNvPr>
            <p:cNvSpPr txBox="1"/>
            <p:nvPr/>
          </p:nvSpPr>
          <p:spPr>
            <a:xfrm>
              <a:off x="3926428" y="3082079"/>
              <a:ext cx="2417013" cy="925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altLang="ko-KR" sz="3600" b="1" kern="0" dirty="0">
                  <a:solidFill>
                    <a:prstClr val="white"/>
                  </a:solidFill>
                  <a:cs typeface="Arial" pitchFamily="34" charset="0"/>
                </a:rPr>
                <a:t>15.575</a:t>
              </a:r>
              <a:endParaRPr lang="ko-KR" altLang="en-US" sz="6000" b="1" kern="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A45ABE7-0EA9-43C3-BADB-E99C3E1D894A}"/>
                </a:ext>
              </a:extLst>
            </p:cNvPr>
            <p:cNvSpPr txBox="1"/>
            <p:nvPr/>
          </p:nvSpPr>
          <p:spPr>
            <a:xfrm>
              <a:off x="7125563" y="2600747"/>
              <a:ext cx="2547314" cy="925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altLang="ko-KR" sz="3600" b="1" kern="0" dirty="0">
                  <a:solidFill>
                    <a:prstClr val="white"/>
                  </a:solidFill>
                  <a:cs typeface="Arial" pitchFamily="34" charset="0"/>
                </a:rPr>
                <a:t>15.903</a:t>
              </a:r>
              <a:endParaRPr lang="ko-KR" altLang="en-US" sz="6600" b="1" kern="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5BFB5F9-7D94-4E26-BA3F-C467C3D0899F}"/>
                </a:ext>
              </a:extLst>
            </p:cNvPr>
            <p:cNvSpPr txBox="1"/>
            <p:nvPr/>
          </p:nvSpPr>
          <p:spPr>
            <a:xfrm>
              <a:off x="1145595" y="5569894"/>
              <a:ext cx="1862937" cy="485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altLang="ko-KR" sz="1600" b="1" kern="0" dirty="0">
                  <a:solidFill>
                    <a:prstClr val="white"/>
                  </a:solidFill>
                  <a:cs typeface="Calibri" pitchFamily="34" charset="0"/>
                </a:rPr>
                <a:t>2018 (APR)</a:t>
              </a:r>
              <a:endParaRPr lang="ko-KR" altLang="en-US" sz="1600" b="1" kern="0" dirty="0">
                <a:solidFill>
                  <a:prstClr val="white"/>
                </a:solidFill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8934074-D91B-44BB-AA35-F5A4D4567621}"/>
                </a:ext>
              </a:extLst>
            </p:cNvPr>
            <p:cNvSpPr txBox="1"/>
            <p:nvPr/>
          </p:nvSpPr>
          <p:spPr>
            <a:xfrm>
              <a:off x="4109001" y="4987053"/>
              <a:ext cx="1844040" cy="485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altLang="ko-KR" sz="1600" b="1" kern="0" dirty="0">
                  <a:solidFill>
                    <a:prstClr val="white"/>
                  </a:solidFill>
                  <a:cs typeface="Calibri" pitchFamily="34" charset="0"/>
                </a:rPr>
                <a:t>2018 (DES)</a:t>
              </a:r>
              <a:endParaRPr lang="ko-KR" altLang="en-US" sz="1600" b="1" kern="0" dirty="0">
                <a:solidFill>
                  <a:prstClr val="white"/>
                </a:solidFill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E49245D-2E3A-4134-A40E-4511EC352713}"/>
                </a:ext>
              </a:extLst>
            </p:cNvPr>
            <p:cNvSpPr txBox="1"/>
            <p:nvPr/>
          </p:nvSpPr>
          <p:spPr>
            <a:xfrm>
              <a:off x="7650813" y="4343418"/>
              <a:ext cx="1951328" cy="485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altLang="ko-KR" sz="1600" b="1" kern="0" dirty="0">
                  <a:solidFill>
                    <a:prstClr val="white"/>
                  </a:solidFill>
                  <a:cs typeface="Calibri" pitchFamily="34" charset="0"/>
                </a:rPr>
                <a:t>2019 (JULI)</a:t>
              </a:r>
              <a:endParaRPr lang="ko-KR" altLang="en-US" sz="1600" b="1" kern="0" dirty="0">
                <a:solidFill>
                  <a:prstClr val="white"/>
                </a:solidFill>
                <a:cs typeface="Calibri" pitchFamily="34" charset="0"/>
              </a:endParaRPr>
            </a:p>
          </p:txBody>
        </p:sp>
        <p:sp>
          <p:nvSpPr>
            <p:cNvPr id="17" name="자유형: 도형 260">
              <a:extLst>
                <a:ext uri="{FF2B5EF4-FFF2-40B4-BE49-F238E27FC236}">
                  <a16:creationId xmlns:a16="http://schemas.microsoft.com/office/drawing/2014/main" xmlns="" id="{F3DE61DD-D66F-40BB-8831-D80BEAE264A6}"/>
                </a:ext>
              </a:extLst>
            </p:cNvPr>
            <p:cNvSpPr/>
            <p:nvPr/>
          </p:nvSpPr>
          <p:spPr>
            <a:xfrm rot="11471784">
              <a:off x="6039605" y="1024793"/>
              <a:ext cx="939187" cy="1917592"/>
            </a:xfrm>
            <a:custGeom>
              <a:avLst/>
              <a:gdLst>
                <a:gd name="connsiteX0" fmla="*/ 2440006 w 3669051"/>
                <a:gd name="connsiteY0" fmla="*/ 3234462 h 7491301"/>
                <a:gd name="connsiteX1" fmla="*/ 2357940 w 3669051"/>
                <a:gd name="connsiteY1" fmla="*/ 3208044 h 7491301"/>
                <a:gd name="connsiteX2" fmla="*/ 2242879 w 3669051"/>
                <a:gd name="connsiteY2" fmla="*/ 3195229 h 7491301"/>
                <a:gd name="connsiteX3" fmla="*/ 1996032 w 3669051"/>
                <a:gd name="connsiteY3" fmla="*/ 3192649 h 7491301"/>
                <a:gd name="connsiteX4" fmla="*/ 1857994 w 3669051"/>
                <a:gd name="connsiteY4" fmla="*/ 3219020 h 7491301"/>
                <a:gd name="connsiteX5" fmla="*/ 1857996 w 3669051"/>
                <a:gd name="connsiteY5" fmla="*/ 456605 h 7491301"/>
                <a:gd name="connsiteX6" fmla="*/ 1859951 w 3669051"/>
                <a:gd name="connsiteY6" fmla="*/ 437212 h 7491301"/>
                <a:gd name="connsiteX7" fmla="*/ 1859951 w 3669051"/>
                <a:gd name="connsiteY7" fmla="*/ 285783 h 7491301"/>
                <a:gd name="connsiteX8" fmla="*/ 2145734 w 3669051"/>
                <a:gd name="connsiteY8" fmla="*/ 0 h 7491301"/>
                <a:gd name="connsiteX9" fmla="*/ 2431517 w 3669051"/>
                <a:gd name="connsiteY9" fmla="*/ 285783 h 7491301"/>
                <a:gd name="connsiteX10" fmla="*/ 2431517 w 3669051"/>
                <a:gd name="connsiteY10" fmla="*/ 389658 h 7491301"/>
                <a:gd name="connsiteX11" fmla="*/ 2434094 w 3669051"/>
                <a:gd name="connsiteY11" fmla="*/ 397959 h 7491301"/>
                <a:gd name="connsiteX12" fmla="*/ 2440006 w 3669051"/>
                <a:gd name="connsiteY12" fmla="*/ 456607 h 7491301"/>
                <a:gd name="connsiteX13" fmla="*/ 3663885 w 3669051"/>
                <a:gd name="connsiteY13" fmla="*/ 4971430 h 7491301"/>
                <a:gd name="connsiteX14" fmla="*/ 3087037 w 3669051"/>
                <a:gd name="connsiteY14" fmla="*/ 4645749 h 7491301"/>
                <a:gd name="connsiteX15" fmla="*/ 3087039 w 3669051"/>
                <a:gd name="connsiteY15" fmla="*/ 3741112 h 7491301"/>
                <a:gd name="connsiteX16" fmla="*/ 3378045 w 3669051"/>
                <a:gd name="connsiteY16" fmla="*/ 3450104 h 7491301"/>
                <a:gd name="connsiteX17" fmla="*/ 3378043 w 3669051"/>
                <a:gd name="connsiteY17" fmla="*/ 3450108 h 7491301"/>
                <a:gd name="connsiteX18" fmla="*/ 3669049 w 3669051"/>
                <a:gd name="connsiteY18" fmla="*/ 3741114 h 7491301"/>
                <a:gd name="connsiteX19" fmla="*/ 3669051 w 3669051"/>
                <a:gd name="connsiteY19" fmla="*/ 4937261 h 7491301"/>
                <a:gd name="connsiteX20" fmla="*/ 1342726 w 3669051"/>
                <a:gd name="connsiteY20" fmla="*/ 5124927 h 7491301"/>
                <a:gd name="connsiteX21" fmla="*/ 707169 w 3669051"/>
                <a:gd name="connsiteY21" fmla="*/ 5064813 h 7491301"/>
                <a:gd name="connsiteX22" fmla="*/ 444860 w 3669051"/>
                <a:gd name="connsiteY22" fmla="*/ 4747698 h 7491301"/>
                <a:gd name="connsiteX23" fmla="*/ 761974 w 3669051"/>
                <a:gd name="connsiteY23" fmla="*/ 4485386 h 7491301"/>
                <a:gd name="connsiteX24" fmla="*/ 1338334 w 3669051"/>
                <a:gd name="connsiteY24" fmla="*/ 4539903 h 7491301"/>
                <a:gd name="connsiteX25" fmla="*/ 2481818 w 3669051"/>
                <a:gd name="connsiteY25" fmla="*/ 6067117 h 7491301"/>
                <a:gd name="connsiteX26" fmla="*/ 1819099 w 3669051"/>
                <a:gd name="connsiteY26" fmla="*/ 5965334 h 7491301"/>
                <a:gd name="connsiteX27" fmla="*/ 1776969 w 3669051"/>
                <a:gd name="connsiteY27" fmla="*/ 5958180 h 7491301"/>
                <a:gd name="connsiteX28" fmla="*/ 1766444 w 3669051"/>
                <a:gd name="connsiteY28" fmla="*/ 5954129 h 7491301"/>
                <a:gd name="connsiteX29" fmla="*/ 1764895 w 3669051"/>
                <a:gd name="connsiteY29" fmla="*/ 5953533 h 7491301"/>
                <a:gd name="connsiteX30" fmla="*/ 1669123 w 3669051"/>
                <a:gd name="connsiteY30" fmla="*/ 5916672 h 7491301"/>
                <a:gd name="connsiteX31" fmla="*/ 1534796 w 3669051"/>
                <a:gd name="connsiteY31" fmla="*/ 5681375 h 7491301"/>
                <a:gd name="connsiteX32" fmla="*/ 1535024 w 3669051"/>
                <a:gd name="connsiteY32" fmla="*/ 5677992 h 7491301"/>
                <a:gd name="connsiteX33" fmla="*/ 1529638 w 3669051"/>
                <a:gd name="connsiteY33" fmla="*/ 5659973 h 7491301"/>
                <a:gd name="connsiteX34" fmla="*/ 1522264 w 3669051"/>
                <a:gd name="connsiteY34" fmla="*/ 5578283 h 7491301"/>
                <a:gd name="connsiteX35" fmla="*/ 1539496 w 3669051"/>
                <a:gd name="connsiteY35" fmla="*/ 3929119 h 7491301"/>
                <a:gd name="connsiteX36" fmla="*/ 468177 w 3669051"/>
                <a:gd name="connsiteY36" fmla="*/ 3851970 h 7491301"/>
                <a:gd name="connsiteX37" fmla="*/ 356839 w 3669051"/>
                <a:gd name="connsiteY37" fmla="*/ 3821025 h 7491301"/>
                <a:gd name="connsiteX38" fmla="*/ 347240 w 3669051"/>
                <a:gd name="connsiteY38" fmla="*/ 3813496 h 7491301"/>
                <a:gd name="connsiteX39" fmla="*/ 340338 w 3669051"/>
                <a:gd name="connsiteY39" fmla="*/ 3812854 h 7491301"/>
                <a:gd name="connsiteX40" fmla="*/ 135089 w 3669051"/>
                <a:gd name="connsiteY40" fmla="*/ 3565146 h 7491301"/>
                <a:gd name="connsiteX41" fmla="*/ 0 w 3669051"/>
                <a:gd name="connsiteY41" fmla="*/ 1998454 h 7491301"/>
                <a:gd name="connsiteX42" fmla="*/ 244505 w 3669051"/>
                <a:gd name="connsiteY42" fmla="*/ 1798397 h 7491301"/>
                <a:gd name="connsiteX43" fmla="*/ 545943 w 3669051"/>
                <a:gd name="connsiteY43" fmla="*/ 1997374 h 7491301"/>
                <a:gd name="connsiteX44" fmla="*/ 556336 w 3669051"/>
                <a:gd name="connsiteY44" fmla="*/ 2048419 h 7491301"/>
                <a:gd name="connsiteX45" fmla="*/ 558157 w 3669051"/>
                <a:gd name="connsiteY45" fmla="*/ 2048419 h 7491301"/>
                <a:gd name="connsiteX46" fmla="*/ 690393 w 3669051"/>
                <a:gd name="connsiteY46" fmla="*/ 3284455 h 7491301"/>
                <a:gd name="connsiteX47" fmla="*/ 1939025 w 3669051"/>
                <a:gd name="connsiteY47" fmla="*/ 3374370 h 7491301"/>
                <a:gd name="connsiteX48" fmla="*/ 1950279 w 3669051"/>
                <a:gd name="connsiteY48" fmla="*/ 3372220 h 7491301"/>
                <a:gd name="connsiteX49" fmla="*/ 2125166 w 3669051"/>
                <a:gd name="connsiteY49" fmla="*/ 3374048 h 7491301"/>
                <a:gd name="connsiteX50" fmla="*/ 2525854 w 3669051"/>
                <a:gd name="connsiteY50" fmla="*/ 3783197 h 7491301"/>
                <a:gd name="connsiteX51" fmla="*/ 2510000 w 3669051"/>
                <a:gd name="connsiteY51" fmla="*/ 5300375 h 7491301"/>
                <a:gd name="connsiteX52" fmla="*/ 2983291 w 3669051"/>
                <a:gd name="connsiteY52" fmla="*/ 4887309 h 7491301"/>
                <a:gd name="connsiteX53" fmla="*/ 3518010 w 3669051"/>
                <a:gd name="connsiteY53" fmla="*/ 5189204 h 7491301"/>
                <a:gd name="connsiteX54" fmla="*/ 3491316 w 3669051"/>
                <a:gd name="connsiteY54" fmla="*/ 5205399 h 7491301"/>
                <a:gd name="connsiteX55" fmla="*/ 3473613 w 3669051"/>
                <a:gd name="connsiteY55" fmla="*/ 5208974 h 7491301"/>
                <a:gd name="connsiteX56" fmla="*/ 3420565 w 3669051"/>
                <a:gd name="connsiteY56" fmla="*/ 5278174 h 7491301"/>
                <a:gd name="connsiteX57" fmla="*/ 2582196 w 3669051"/>
                <a:gd name="connsiteY57" fmla="*/ 6009864 h 7491301"/>
                <a:gd name="connsiteX58" fmla="*/ 2481818 w 3669051"/>
                <a:gd name="connsiteY58" fmla="*/ 6067117 h 7491301"/>
                <a:gd name="connsiteX59" fmla="*/ 1851416 w 3669051"/>
                <a:gd name="connsiteY59" fmla="*/ 7491253 h 7491301"/>
                <a:gd name="connsiteX60" fmla="*/ 1186542 w 3669051"/>
                <a:gd name="connsiteY60" fmla="*/ 6934581 h 7491301"/>
                <a:gd name="connsiteX61" fmla="*/ 1730800 w 3669051"/>
                <a:gd name="connsiteY61" fmla="*/ 6131285 h 7491301"/>
                <a:gd name="connsiteX62" fmla="*/ 2534095 w 3669051"/>
                <a:gd name="connsiteY62" fmla="*/ 6675543 h 7491301"/>
                <a:gd name="connsiteX63" fmla="*/ 1989837 w 3669051"/>
                <a:gd name="connsiteY63" fmla="*/ 7478839 h 7491301"/>
                <a:gd name="connsiteX64" fmla="*/ 1851416 w 3669051"/>
                <a:gd name="connsiteY64" fmla="*/ 7491253 h 749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669051" h="7491301">
                  <a:moveTo>
                    <a:pt x="2440006" y="3234462"/>
                  </a:moveTo>
                  <a:lnTo>
                    <a:pt x="2357940" y="3208044"/>
                  </a:lnTo>
                  <a:cubicBezTo>
                    <a:pt x="2320813" y="3200041"/>
                    <a:pt x="2282333" y="3195641"/>
                    <a:pt x="2242879" y="3195229"/>
                  </a:cubicBezTo>
                  <a:lnTo>
                    <a:pt x="1996032" y="3192649"/>
                  </a:lnTo>
                  <a:lnTo>
                    <a:pt x="1857994" y="3219020"/>
                  </a:lnTo>
                  <a:cubicBezTo>
                    <a:pt x="1857994" y="2298216"/>
                    <a:pt x="1857996" y="1377410"/>
                    <a:pt x="1857996" y="456605"/>
                  </a:cubicBezTo>
                  <a:lnTo>
                    <a:pt x="1859951" y="437212"/>
                  </a:lnTo>
                  <a:lnTo>
                    <a:pt x="1859951" y="285783"/>
                  </a:lnTo>
                  <a:cubicBezTo>
                    <a:pt x="1859951" y="127949"/>
                    <a:pt x="1987900" y="0"/>
                    <a:pt x="2145734" y="0"/>
                  </a:cubicBezTo>
                  <a:cubicBezTo>
                    <a:pt x="2303568" y="0"/>
                    <a:pt x="2431517" y="127949"/>
                    <a:pt x="2431517" y="285783"/>
                  </a:cubicBezTo>
                  <a:lnTo>
                    <a:pt x="2431517" y="389658"/>
                  </a:lnTo>
                  <a:lnTo>
                    <a:pt x="2434094" y="397959"/>
                  </a:lnTo>
                  <a:cubicBezTo>
                    <a:pt x="2437970" y="416903"/>
                    <a:pt x="2440006" y="436517"/>
                    <a:pt x="2440006" y="456607"/>
                  </a:cubicBezTo>
                  <a:close/>
                  <a:moveTo>
                    <a:pt x="3663885" y="4971430"/>
                  </a:moveTo>
                  <a:lnTo>
                    <a:pt x="3087037" y="4645749"/>
                  </a:lnTo>
                  <a:cubicBezTo>
                    <a:pt x="3087037" y="4344204"/>
                    <a:pt x="3087039" y="4042657"/>
                    <a:pt x="3087039" y="3741112"/>
                  </a:cubicBezTo>
                  <a:cubicBezTo>
                    <a:pt x="3087039" y="3580393"/>
                    <a:pt x="3217327" y="3450106"/>
                    <a:pt x="3378045" y="3450104"/>
                  </a:cubicBezTo>
                  <a:cubicBezTo>
                    <a:pt x="3378045" y="3450106"/>
                    <a:pt x="3378043" y="3450106"/>
                    <a:pt x="3378043" y="3450108"/>
                  </a:cubicBezTo>
                  <a:cubicBezTo>
                    <a:pt x="3538761" y="3450108"/>
                    <a:pt x="3669051" y="3580396"/>
                    <a:pt x="3669049" y="3741114"/>
                  </a:cubicBezTo>
                  <a:cubicBezTo>
                    <a:pt x="3669049" y="4139829"/>
                    <a:pt x="3669051" y="4538546"/>
                    <a:pt x="3669051" y="4937261"/>
                  </a:cubicBezTo>
                  <a:close/>
                  <a:moveTo>
                    <a:pt x="1342726" y="5124927"/>
                  </a:moveTo>
                  <a:lnTo>
                    <a:pt x="707169" y="5064813"/>
                  </a:lnTo>
                  <a:cubicBezTo>
                    <a:pt x="547166" y="5049680"/>
                    <a:pt x="429726" y="4907702"/>
                    <a:pt x="444860" y="4747698"/>
                  </a:cubicBezTo>
                  <a:cubicBezTo>
                    <a:pt x="459994" y="4587693"/>
                    <a:pt x="601972" y="4470253"/>
                    <a:pt x="761974" y="4485386"/>
                  </a:cubicBezTo>
                  <a:lnTo>
                    <a:pt x="1338334" y="4539903"/>
                  </a:lnTo>
                  <a:close/>
                  <a:moveTo>
                    <a:pt x="2481818" y="6067117"/>
                  </a:moveTo>
                  <a:cubicBezTo>
                    <a:pt x="2354636" y="6059694"/>
                    <a:pt x="1936574" y="5983490"/>
                    <a:pt x="1819099" y="5965334"/>
                  </a:cubicBezTo>
                  <a:lnTo>
                    <a:pt x="1776969" y="5958180"/>
                  </a:lnTo>
                  <a:lnTo>
                    <a:pt x="1766444" y="5954129"/>
                  </a:lnTo>
                  <a:lnTo>
                    <a:pt x="1764895" y="5953533"/>
                  </a:lnTo>
                  <a:lnTo>
                    <a:pt x="1669123" y="5916672"/>
                  </a:lnTo>
                  <a:cubicBezTo>
                    <a:pt x="1589476" y="5865807"/>
                    <a:pt x="1538048" y="5778001"/>
                    <a:pt x="1534796" y="5681375"/>
                  </a:cubicBezTo>
                  <a:lnTo>
                    <a:pt x="1535024" y="5677992"/>
                  </a:lnTo>
                  <a:lnTo>
                    <a:pt x="1529638" y="5659973"/>
                  </a:lnTo>
                  <a:cubicBezTo>
                    <a:pt x="1524519" y="5633558"/>
                    <a:pt x="1521972" y="5606237"/>
                    <a:pt x="1522264" y="5578283"/>
                  </a:cubicBezTo>
                  <a:lnTo>
                    <a:pt x="1539496" y="3929119"/>
                  </a:lnTo>
                  <a:lnTo>
                    <a:pt x="468177" y="3851970"/>
                  </a:lnTo>
                  <a:cubicBezTo>
                    <a:pt x="428100" y="3849085"/>
                    <a:pt x="390506" y="3838212"/>
                    <a:pt x="356839" y="3821025"/>
                  </a:cubicBezTo>
                  <a:lnTo>
                    <a:pt x="347240" y="3813496"/>
                  </a:lnTo>
                  <a:lnTo>
                    <a:pt x="340338" y="3812854"/>
                  </a:lnTo>
                  <a:cubicBezTo>
                    <a:pt x="231784" y="3780038"/>
                    <a:pt x="147910" y="3685001"/>
                    <a:pt x="135089" y="3565146"/>
                  </a:cubicBezTo>
                  <a:lnTo>
                    <a:pt x="0" y="1998454"/>
                  </a:lnTo>
                  <a:cubicBezTo>
                    <a:pt x="32885" y="1892050"/>
                    <a:pt x="126726" y="1810262"/>
                    <a:pt x="244505" y="1798397"/>
                  </a:cubicBezTo>
                  <a:cubicBezTo>
                    <a:pt x="381914" y="1784555"/>
                    <a:pt x="506377" y="1870474"/>
                    <a:pt x="545943" y="1997374"/>
                  </a:cubicBezTo>
                  <a:lnTo>
                    <a:pt x="556336" y="2048419"/>
                  </a:lnTo>
                  <a:lnTo>
                    <a:pt x="558157" y="2048419"/>
                  </a:lnTo>
                  <a:lnTo>
                    <a:pt x="690393" y="3284455"/>
                  </a:lnTo>
                  <a:lnTo>
                    <a:pt x="1939025" y="3374370"/>
                  </a:lnTo>
                  <a:lnTo>
                    <a:pt x="1950279" y="3372220"/>
                  </a:lnTo>
                  <a:lnTo>
                    <a:pt x="2125166" y="3374048"/>
                  </a:lnTo>
                  <a:cubicBezTo>
                    <a:pt x="2348796" y="3376384"/>
                    <a:pt x="2528190" y="3559567"/>
                    <a:pt x="2525854" y="3783197"/>
                  </a:cubicBezTo>
                  <a:lnTo>
                    <a:pt x="2510000" y="5300375"/>
                  </a:lnTo>
                  <a:lnTo>
                    <a:pt x="2983291" y="4887309"/>
                  </a:lnTo>
                  <a:lnTo>
                    <a:pt x="3518010" y="5189204"/>
                  </a:lnTo>
                  <a:lnTo>
                    <a:pt x="3491316" y="5205399"/>
                  </a:lnTo>
                  <a:lnTo>
                    <a:pt x="3473613" y="5208974"/>
                  </a:lnTo>
                  <a:lnTo>
                    <a:pt x="3420565" y="5278174"/>
                  </a:lnTo>
                  <a:lnTo>
                    <a:pt x="2582196" y="6009864"/>
                  </a:lnTo>
                  <a:cubicBezTo>
                    <a:pt x="2551925" y="6036284"/>
                    <a:pt x="2517730" y="6055319"/>
                    <a:pt x="2481818" y="6067117"/>
                  </a:cubicBezTo>
                  <a:close/>
                  <a:moveTo>
                    <a:pt x="1851416" y="7491253"/>
                  </a:moveTo>
                  <a:cubicBezTo>
                    <a:pt x="1532311" y="7487445"/>
                    <a:pt x="1249131" y="7260182"/>
                    <a:pt x="1186542" y="6934581"/>
                  </a:cubicBezTo>
                  <a:cubicBezTo>
                    <a:pt x="1115011" y="6562464"/>
                    <a:pt x="1358683" y="6202816"/>
                    <a:pt x="1730800" y="6131285"/>
                  </a:cubicBezTo>
                  <a:cubicBezTo>
                    <a:pt x="2102915" y="6059754"/>
                    <a:pt x="2462562" y="6303426"/>
                    <a:pt x="2534095" y="6675543"/>
                  </a:cubicBezTo>
                  <a:cubicBezTo>
                    <a:pt x="2605626" y="7047659"/>
                    <a:pt x="2361954" y="7407307"/>
                    <a:pt x="1989837" y="7478839"/>
                  </a:cubicBezTo>
                  <a:cubicBezTo>
                    <a:pt x="1943323" y="7487781"/>
                    <a:pt x="1897003" y="7491797"/>
                    <a:pt x="1851416" y="7491253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914377">
                <a:defRPr/>
              </a:pPr>
              <a:endParaRPr lang="ko-KR" altLang="en-US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3A7B4759-9365-44C1-9CC3-B6A0E8B9FDF5}"/>
                </a:ext>
              </a:extLst>
            </p:cNvPr>
            <p:cNvGrpSpPr/>
            <p:nvPr/>
          </p:nvGrpSpPr>
          <p:grpSpPr>
            <a:xfrm>
              <a:off x="512592" y="4856163"/>
              <a:ext cx="2837803" cy="513375"/>
              <a:chOff x="263929" y="4674354"/>
              <a:chExt cx="2837803" cy="513375"/>
            </a:xfrm>
          </p:grpSpPr>
          <p:sp>
            <p:nvSpPr>
              <p:cNvPr id="29" name="Round Same Side Corner Rectangle 8">
                <a:extLst>
                  <a:ext uri="{FF2B5EF4-FFF2-40B4-BE49-F238E27FC236}">
                    <a16:creationId xmlns:a16="http://schemas.microsoft.com/office/drawing/2014/main" xmlns="" id="{21E45238-FCBB-474F-8212-DAEF564663AE}"/>
                  </a:ext>
                </a:extLst>
              </p:cNvPr>
              <p:cNvSpPr/>
              <p:nvPr/>
            </p:nvSpPr>
            <p:spPr>
              <a:xfrm>
                <a:off x="263929" y="4674354"/>
                <a:ext cx="176460" cy="464753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ko-KR" altLang="en-US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Round Same Side Corner Rectangle 20">
                <a:extLst>
                  <a:ext uri="{FF2B5EF4-FFF2-40B4-BE49-F238E27FC236}">
                    <a16:creationId xmlns:a16="http://schemas.microsoft.com/office/drawing/2014/main" xmlns="" id="{E39CFEE1-77DB-4B76-9BCC-44B8BACC3132}"/>
                  </a:ext>
                </a:extLst>
              </p:cNvPr>
              <p:cNvSpPr/>
              <p:nvPr/>
            </p:nvSpPr>
            <p:spPr>
              <a:xfrm rot="10800000">
                <a:off x="1651662" y="4674354"/>
                <a:ext cx="219878" cy="469045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rgbClr val="E6260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ko-KR" altLang="en-US" kern="0" dirty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DE868248-5D2A-4022-A27C-83CC11F7B8D0}"/>
                  </a:ext>
                </a:extLst>
              </p:cNvPr>
              <p:cNvSpPr txBox="1"/>
              <p:nvPr/>
            </p:nvSpPr>
            <p:spPr>
              <a:xfrm>
                <a:off x="535546" y="4683822"/>
                <a:ext cx="1201425" cy="485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GB" sz="1600" kern="0" dirty="0">
                    <a:solidFill>
                      <a:srgbClr val="000000"/>
                    </a:solidFill>
                  </a:rPr>
                  <a:t>7.836</a:t>
                </a:r>
                <a:endParaRPr lang="id-ID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76D10566-F8FF-4CFF-BE03-A40AFB70C218}"/>
                  </a:ext>
                </a:extLst>
              </p:cNvPr>
              <p:cNvSpPr txBox="1"/>
              <p:nvPr/>
            </p:nvSpPr>
            <p:spPr>
              <a:xfrm>
                <a:off x="1882655" y="4702700"/>
                <a:ext cx="1219077" cy="485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GB" sz="1600" kern="0" dirty="0">
                    <a:solidFill>
                      <a:srgbClr val="000000"/>
                    </a:solidFill>
                  </a:rPr>
                  <a:t>6.941</a:t>
                </a:r>
                <a:endParaRPr lang="id-ID" kern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1D5DDE80-FBAA-4023-81DF-1E9FF1FA71BB}"/>
                </a:ext>
              </a:extLst>
            </p:cNvPr>
            <p:cNvGrpSpPr/>
            <p:nvPr/>
          </p:nvGrpSpPr>
          <p:grpSpPr>
            <a:xfrm>
              <a:off x="3783142" y="4185876"/>
              <a:ext cx="2752565" cy="590337"/>
              <a:chOff x="344158" y="4600480"/>
              <a:chExt cx="2752565" cy="590337"/>
            </a:xfrm>
          </p:grpSpPr>
          <p:sp>
            <p:nvSpPr>
              <p:cNvPr id="25" name="Round Same Side Corner Rectangle 8">
                <a:extLst>
                  <a:ext uri="{FF2B5EF4-FFF2-40B4-BE49-F238E27FC236}">
                    <a16:creationId xmlns:a16="http://schemas.microsoft.com/office/drawing/2014/main" xmlns="" id="{3C4C91E2-9E5F-4BB3-8A6D-F5777EA200D4}"/>
                  </a:ext>
                </a:extLst>
              </p:cNvPr>
              <p:cNvSpPr/>
              <p:nvPr/>
            </p:nvSpPr>
            <p:spPr>
              <a:xfrm>
                <a:off x="344158" y="4623538"/>
                <a:ext cx="176460" cy="464753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ko-KR" altLang="en-US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ound Same Side Corner Rectangle 20">
                <a:extLst>
                  <a:ext uri="{FF2B5EF4-FFF2-40B4-BE49-F238E27FC236}">
                    <a16:creationId xmlns:a16="http://schemas.microsoft.com/office/drawing/2014/main" xmlns="" id="{6DB06ECC-F2AA-4ABF-BD51-E23B6FCDDF7A}"/>
                  </a:ext>
                </a:extLst>
              </p:cNvPr>
              <p:cNvSpPr/>
              <p:nvPr/>
            </p:nvSpPr>
            <p:spPr>
              <a:xfrm rot="10800000">
                <a:off x="1794279" y="4600480"/>
                <a:ext cx="219879" cy="469045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rgbClr val="E6260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ko-KR" altLang="en-US" kern="0" dirty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C5283CE1-2800-445E-931F-7DDD2D186E34}"/>
                  </a:ext>
                </a:extLst>
              </p:cNvPr>
              <p:cNvSpPr txBox="1"/>
              <p:nvPr/>
            </p:nvSpPr>
            <p:spPr>
              <a:xfrm>
                <a:off x="618693" y="4683822"/>
                <a:ext cx="1118277" cy="485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GB" sz="1600" kern="0" dirty="0">
                    <a:solidFill>
                      <a:srgbClr val="000000"/>
                    </a:solidFill>
                  </a:rPr>
                  <a:t>8.211</a:t>
                </a:r>
                <a:endParaRPr lang="id-ID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C3B3EAA6-A5B2-4F4E-B7E1-098243F25116}"/>
                  </a:ext>
                </a:extLst>
              </p:cNvPr>
              <p:cNvSpPr txBox="1"/>
              <p:nvPr/>
            </p:nvSpPr>
            <p:spPr>
              <a:xfrm>
                <a:off x="1978446" y="4705788"/>
                <a:ext cx="1118277" cy="485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GB" sz="1600" kern="0" dirty="0">
                    <a:solidFill>
                      <a:srgbClr val="000000"/>
                    </a:solidFill>
                  </a:rPr>
                  <a:t>7.364</a:t>
                </a:r>
                <a:endParaRPr lang="id-ID" kern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41250B2-9E02-4076-96B9-951E7CC35231}"/>
                </a:ext>
              </a:extLst>
            </p:cNvPr>
            <p:cNvGrpSpPr/>
            <p:nvPr/>
          </p:nvGrpSpPr>
          <p:grpSpPr>
            <a:xfrm>
              <a:off x="7055491" y="3603113"/>
              <a:ext cx="3257334" cy="604217"/>
              <a:chOff x="165986" y="4627608"/>
              <a:chExt cx="3257334" cy="604217"/>
            </a:xfrm>
          </p:grpSpPr>
          <p:sp>
            <p:nvSpPr>
              <p:cNvPr id="21" name="Round Same Side Corner Rectangle 8">
                <a:extLst>
                  <a:ext uri="{FF2B5EF4-FFF2-40B4-BE49-F238E27FC236}">
                    <a16:creationId xmlns:a16="http://schemas.microsoft.com/office/drawing/2014/main" xmlns="" id="{969243D8-A040-4802-98AF-C5097DAD3A6B}"/>
                  </a:ext>
                </a:extLst>
              </p:cNvPr>
              <p:cNvSpPr/>
              <p:nvPr/>
            </p:nvSpPr>
            <p:spPr>
              <a:xfrm>
                <a:off x="165986" y="4631899"/>
                <a:ext cx="176460" cy="464753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ko-KR" altLang="en-US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ound Same Side Corner Rectangle 20">
                <a:extLst>
                  <a:ext uri="{FF2B5EF4-FFF2-40B4-BE49-F238E27FC236}">
                    <a16:creationId xmlns:a16="http://schemas.microsoft.com/office/drawing/2014/main" xmlns="" id="{4E9874C5-CDF9-4FA0-9186-34FA5F468AA1}"/>
                  </a:ext>
                </a:extLst>
              </p:cNvPr>
              <p:cNvSpPr/>
              <p:nvPr/>
            </p:nvSpPr>
            <p:spPr>
              <a:xfrm rot="10800000">
                <a:off x="1700089" y="4627608"/>
                <a:ext cx="219879" cy="469044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rgbClr val="E6260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ko-KR" altLang="en-US" kern="0" dirty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0D365387-2983-443F-BCCE-BAB60E7F350F}"/>
                  </a:ext>
                </a:extLst>
              </p:cNvPr>
              <p:cNvSpPr txBox="1"/>
              <p:nvPr/>
            </p:nvSpPr>
            <p:spPr>
              <a:xfrm>
                <a:off x="440521" y="4681756"/>
                <a:ext cx="1202260" cy="485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GB" sz="1600" kern="0" dirty="0">
                    <a:solidFill>
                      <a:srgbClr val="000000"/>
                    </a:solidFill>
                  </a:rPr>
                  <a:t>8.347</a:t>
                </a:r>
                <a:endParaRPr lang="id-ID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C739CF20-F8E5-4586-ACDC-BD778BB2CF7D}"/>
                  </a:ext>
                </a:extLst>
              </p:cNvPr>
              <p:cNvSpPr txBox="1"/>
              <p:nvPr/>
            </p:nvSpPr>
            <p:spPr>
              <a:xfrm>
                <a:off x="2027310" y="4702702"/>
                <a:ext cx="1396010" cy="529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GB" kern="0" dirty="0">
                    <a:solidFill>
                      <a:srgbClr val="000000"/>
                    </a:solidFill>
                  </a:rPr>
                  <a:t>7.556</a:t>
                </a:r>
                <a:endParaRPr lang="id-ID" kern="0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08EDCFE0-AB84-49FC-BE6C-FF255929AF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24144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09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8D8A6FE-EE2D-41DF-8A04-2FB9644263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80728"/>
            <a:ext cx="9144000" cy="792088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sz="3200" dirty="0">
                <a:solidFill>
                  <a:srgbClr val="C00000"/>
                </a:solidFill>
                <a:latin typeface="Constantia" panose="02030602050306030303" pitchFamily="18" charset="0"/>
              </a:rPr>
              <a:t>	</a:t>
            </a:r>
            <a:r>
              <a:rPr lang="en-GB" sz="3200" dirty="0" err="1">
                <a:solidFill>
                  <a:srgbClr val="C00000"/>
                </a:solidFill>
                <a:latin typeface="Constantia" panose="02030602050306030303" pitchFamily="18" charset="0"/>
              </a:rPr>
              <a:t>Dosen</a:t>
            </a:r>
            <a:r>
              <a:rPr lang="en-GB" sz="3200" dirty="0">
                <a:solidFill>
                  <a:srgbClr val="C00000"/>
                </a:solidFill>
                <a:latin typeface="Constantia" panose="02030602050306030303" pitchFamily="18" charset="0"/>
              </a:rPr>
              <a:t> PTMA </a:t>
            </a:r>
            <a:r>
              <a:rPr lang="en-GB" sz="3200" dirty="0" err="1">
                <a:solidFill>
                  <a:srgbClr val="C00000"/>
                </a:solidFill>
                <a:latin typeface="Constantia" panose="02030602050306030303" pitchFamily="18" charset="0"/>
              </a:rPr>
              <a:t>Berdasarkan</a:t>
            </a:r>
            <a:r>
              <a:rPr lang="en-GB" sz="3200" dirty="0">
                <a:solidFill>
                  <a:srgbClr val="C00000"/>
                </a:solidFill>
                <a:latin typeface="Constantia" panose="02030602050306030303" pitchFamily="18" charset="0"/>
              </a:rPr>
              <a:t> Pendidikan </a:t>
            </a:r>
            <a:endParaRPr lang="id-ID" sz="3200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E684DF3A-080A-4F80-B391-9B8C27FD3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850683"/>
              </p:ext>
            </p:extLst>
          </p:nvPr>
        </p:nvGraphicFramePr>
        <p:xfrm>
          <a:off x="1028701" y="2130404"/>
          <a:ext cx="7086597" cy="3528568"/>
        </p:xfrm>
        <a:graphic>
          <a:graphicData uri="http://schemas.openxmlformats.org/drawingml/2006/table">
            <a:tbl>
              <a:tblPr firstRow="1" firstCol="1" bandRow="1"/>
              <a:tblGrid>
                <a:gridCol w="1505707">
                  <a:extLst>
                    <a:ext uri="{9D8B030D-6E8A-4147-A177-3AD203B41FA5}">
                      <a16:colId xmlns:a16="http://schemas.microsoft.com/office/drawing/2014/main" xmlns="" val="2701527428"/>
                    </a:ext>
                  </a:extLst>
                </a:gridCol>
                <a:gridCol w="944879">
                  <a:extLst>
                    <a:ext uri="{9D8B030D-6E8A-4147-A177-3AD203B41FA5}">
                      <a16:colId xmlns:a16="http://schemas.microsoft.com/office/drawing/2014/main" xmlns="" val="1415179311"/>
                    </a:ext>
                  </a:extLst>
                </a:gridCol>
                <a:gridCol w="974605">
                  <a:extLst>
                    <a:ext uri="{9D8B030D-6E8A-4147-A177-3AD203B41FA5}">
                      <a16:colId xmlns:a16="http://schemas.microsoft.com/office/drawing/2014/main" xmlns="" val="2525470285"/>
                    </a:ext>
                  </a:extLst>
                </a:gridCol>
                <a:gridCol w="826769">
                  <a:extLst>
                    <a:ext uri="{9D8B030D-6E8A-4147-A177-3AD203B41FA5}">
                      <a16:colId xmlns:a16="http://schemas.microsoft.com/office/drawing/2014/main" xmlns="" val="2253684570"/>
                    </a:ext>
                  </a:extLst>
                </a:gridCol>
                <a:gridCol w="944879">
                  <a:extLst>
                    <a:ext uri="{9D8B030D-6E8A-4147-A177-3AD203B41FA5}">
                      <a16:colId xmlns:a16="http://schemas.microsoft.com/office/drawing/2014/main" xmlns="" val="2771237256"/>
                    </a:ext>
                  </a:extLst>
                </a:gridCol>
                <a:gridCol w="944879">
                  <a:extLst>
                    <a:ext uri="{9D8B030D-6E8A-4147-A177-3AD203B41FA5}">
                      <a16:colId xmlns:a16="http://schemas.microsoft.com/office/drawing/2014/main" xmlns="" val="2615789010"/>
                    </a:ext>
                  </a:extLst>
                </a:gridCol>
                <a:gridCol w="944879">
                  <a:extLst>
                    <a:ext uri="{9D8B030D-6E8A-4147-A177-3AD203B41FA5}">
                      <a16:colId xmlns:a16="http://schemas.microsoft.com/office/drawing/2014/main" xmlns="" val="3530383776"/>
                    </a:ext>
                  </a:extLst>
                </a:gridCol>
              </a:tblGrid>
              <a:tr h="373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Pendidikan</a:t>
                      </a:r>
                      <a:endParaRPr lang="id-ID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(APR)</a:t>
                      </a:r>
                      <a:endParaRPr lang="id-ID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id-ID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(DES)</a:t>
                      </a:r>
                      <a:endParaRPr lang="id-ID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id-ID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(JUL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d-ID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id-ID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313142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Diploma</a:t>
                      </a:r>
                      <a:endParaRPr lang="id-ID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id-ID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id-ID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id-ID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id-ID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id-ID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id-ID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352812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Diploma 4</a:t>
                      </a:r>
                      <a:endParaRPr lang="id-ID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id-ID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id-ID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id-ID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id-ID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id-ID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id-ID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7260145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S-1</a:t>
                      </a:r>
                      <a:endParaRPr lang="id-ID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id-ID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id-ID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747</a:t>
                      </a:r>
                      <a:endParaRPr lang="id-ID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4,8%</a:t>
                      </a:r>
                      <a:endParaRPr lang="id-ID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753</a:t>
                      </a:r>
                      <a:endParaRPr lang="id-ID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4,7%</a:t>
                      </a:r>
                      <a:endParaRPr lang="id-ID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573380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Profesi</a:t>
                      </a:r>
                      <a:endParaRPr lang="id-ID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878</a:t>
                      </a:r>
                      <a:endParaRPr lang="id-ID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5,9%</a:t>
                      </a:r>
                      <a:endParaRPr lang="id-ID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id-ID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id-ID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id-ID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id-ID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3857580"/>
                  </a:ext>
                </a:extLst>
              </a:tr>
              <a:tr h="37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S-2</a:t>
                      </a:r>
                      <a:endParaRPr lang="id-ID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11.911</a:t>
                      </a:r>
                      <a:endParaRPr lang="id-ID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80,6%</a:t>
                      </a:r>
                      <a:endParaRPr lang="id-ID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12.697</a:t>
                      </a:r>
                      <a:endParaRPr lang="id-ID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81,5%</a:t>
                      </a:r>
                      <a:endParaRPr lang="id-ID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12.867</a:t>
                      </a:r>
                      <a:endParaRPr lang="id-ID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80,9%</a:t>
                      </a:r>
                      <a:endParaRPr lang="id-ID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293968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S-3</a:t>
                      </a:r>
                      <a:endParaRPr lang="id-ID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1.467</a:t>
                      </a:r>
                      <a:endParaRPr lang="id-ID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9,9%</a:t>
                      </a:r>
                      <a:endParaRPr lang="id-ID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1.656</a:t>
                      </a:r>
                      <a:endParaRPr lang="id-ID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10,6%</a:t>
                      </a:r>
                      <a:endParaRPr lang="id-ID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1.81</a:t>
                      </a: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id-ID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11,4%</a:t>
                      </a:r>
                      <a:endParaRPr lang="id-ID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6097932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Sp-1 &amp; Sp-2</a:t>
                      </a:r>
                      <a:endParaRPr lang="id-ID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id-ID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1,1%</a:t>
                      </a:r>
                      <a:endParaRPr lang="id-ID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  <a:endParaRPr lang="id-ID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1,2%</a:t>
                      </a:r>
                      <a:endParaRPr lang="id-ID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  <a:endParaRPr lang="id-ID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1,3%</a:t>
                      </a:r>
                      <a:endParaRPr lang="id-ID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842839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id-ID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  <a:endParaRPr lang="id-ID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1,7%</a:t>
                      </a:r>
                      <a:endParaRPr lang="id-ID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id-ID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1,3%</a:t>
                      </a:r>
                      <a:endParaRPr lang="id-ID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id-ID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1,1%</a:t>
                      </a:r>
                      <a:endParaRPr lang="id-ID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5434196"/>
                  </a:ext>
                </a:extLst>
              </a:tr>
              <a:tr h="37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Jumlah 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Dosen </a:t>
                      </a:r>
                      <a:endParaRPr lang="id-ID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14.777</a:t>
                      </a:r>
                      <a:endParaRPr lang="id-ID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id-ID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15.575</a:t>
                      </a:r>
                      <a:endParaRPr lang="id-ID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id-ID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15.903</a:t>
                      </a:r>
                      <a:endParaRPr lang="id-ID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id-ID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A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726931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BC08AA5-DF69-46D5-BF85-13BA4D5E2A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1143000" cy="10667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442C34-BC24-4BF1-81D5-BBEE51C8957E}"/>
              </a:ext>
            </a:extLst>
          </p:cNvPr>
          <p:cNvSpPr txBox="1"/>
          <p:nvPr/>
        </p:nvSpPr>
        <p:spPr>
          <a:xfrm>
            <a:off x="914400" y="5605645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Sumber</a:t>
            </a:r>
            <a:r>
              <a:rPr lang="en-GB" sz="1200" dirty="0"/>
              <a:t>: Data BAN PT (</a:t>
            </a:r>
            <a:r>
              <a:rPr lang="en-GB" sz="1200" dirty="0" err="1"/>
              <a:t>Diolah</a:t>
            </a:r>
            <a:r>
              <a:rPr lang="en-GB" sz="1200" dirty="0"/>
              <a:t>)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2771243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609600"/>
            <a:ext cx="9144000" cy="768085"/>
          </a:xfrm>
        </p:spPr>
        <p:txBody>
          <a:bodyPr/>
          <a:lstStyle/>
          <a:p>
            <a:r>
              <a:rPr lang="en-US" altLang="ko-KR" dirty="0" err="1">
                <a:solidFill>
                  <a:srgbClr val="C00000"/>
                </a:solidFill>
                <a:latin typeface="Constantia" panose="02030602050306030303" pitchFamily="18" charset="0"/>
              </a:rPr>
              <a:t>Rincian</a:t>
            </a:r>
            <a:r>
              <a:rPr lang="en-US" altLang="ko-KR" dirty="0">
                <a:solidFill>
                  <a:srgbClr val="C00000"/>
                </a:solidFill>
                <a:latin typeface="Constantia" panose="02030602050306030303" pitchFamily="18" charset="0"/>
              </a:rPr>
              <a:t> Data </a:t>
            </a:r>
            <a:r>
              <a:rPr lang="en-US" altLang="ko-KR" dirty="0" err="1">
                <a:solidFill>
                  <a:srgbClr val="C00000"/>
                </a:solidFill>
                <a:latin typeface="Constantia" panose="02030602050306030303" pitchFamily="18" charset="0"/>
              </a:rPr>
              <a:t>Doktor</a:t>
            </a:r>
            <a:r>
              <a:rPr lang="en-US" altLang="ko-KR" dirty="0">
                <a:solidFill>
                  <a:srgbClr val="C00000"/>
                </a:solidFill>
                <a:latin typeface="Constantia" panose="02030602050306030303" pitchFamily="18" charset="0"/>
              </a:rPr>
              <a:t> PTMA</a:t>
            </a:r>
            <a:endParaRPr lang="ko-KR" altLang="en-US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3764" y="4738412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10%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5097" y="4509122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20%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9020" y="4177326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15%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xmlns="" id="{98C70BB3-9D67-4ECA-9791-AB56FF12EC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059340"/>
              </p:ext>
            </p:extLst>
          </p:nvPr>
        </p:nvGraphicFramePr>
        <p:xfrm>
          <a:off x="251521" y="1630188"/>
          <a:ext cx="4238625" cy="4389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xmlns="" id="{71BC2609-0605-4720-9FE1-951A8BC4BE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139588"/>
              </p:ext>
            </p:extLst>
          </p:nvPr>
        </p:nvGraphicFramePr>
        <p:xfrm>
          <a:off x="4572000" y="1606558"/>
          <a:ext cx="4191000" cy="4413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D8F2E8-484B-4105-BC9B-84BFC220F7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1143000" cy="10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1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81000"/>
            <a:ext cx="9144000" cy="768085"/>
          </a:xfrm>
        </p:spPr>
        <p:txBody>
          <a:bodyPr/>
          <a:lstStyle/>
          <a:p>
            <a:r>
              <a:rPr lang="en-US" altLang="ko-KR" dirty="0" err="1">
                <a:solidFill>
                  <a:srgbClr val="C00000"/>
                </a:solidFill>
                <a:latin typeface="Constantia" panose="02030602050306030303" pitchFamily="18" charset="0"/>
              </a:rPr>
              <a:t>Rincian</a:t>
            </a:r>
            <a:r>
              <a:rPr lang="en-US" altLang="ko-KR" dirty="0">
                <a:solidFill>
                  <a:srgbClr val="C00000"/>
                </a:solidFill>
                <a:latin typeface="Constantia" panose="02030602050306030303" pitchFamily="18" charset="0"/>
              </a:rPr>
              <a:t> Data </a:t>
            </a:r>
            <a:r>
              <a:rPr lang="en-US" altLang="ko-KR" dirty="0" err="1">
                <a:solidFill>
                  <a:srgbClr val="C00000"/>
                </a:solidFill>
                <a:latin typeface="Constantia" panose="02030602050306030303" pitchFamily="18" charset="0"/>
              </a:rPr>
              <a:t>Doktor</a:t>
            </a:r>
            <a:r>
              <a:rPr lang="en-US" altLang="ko-KR" dirty="0">
                <a:solidFill>
                  <a:srgbClr val="C00000"/>
                </a:solidFill>
                <a:latin typeface="Constantia" panose="02030602050306030303" pitchFamily="18" charset="0"/>
              </a:rPr>
              <a:t> PTMA</a:t>
            </a:r>
            <a:endParaRPr lang="ko-KR" altLang="en-US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3764" y="4738412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10%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5097" y="4509122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20%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9020" y="4177326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15%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2B5E25AD-352F-489A-8B27-FE0EDF8951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980800"/>
              </p:ext>
            </p:extLst>
          </p:nvPr>
        </p:nvGraphicFramePr>
        <p:xfrm>
          <a:off x="251520" y="1447800"/>
          <a:ext cx="4057651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D22C0763-1399-4F13-8893-A64A6960D8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490316"/>
              </p:ext>
            </p:extLst>
          </p:nvPr>
        </p:nvGraphicFramePr>
        <p:xfrm>
          <a:off x="4559920" y="1447800"/>
          <a:ext cx="4431679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5EF4E17-3B14-4199-8B3A-F574ECFA39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219200" cy="10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55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FA5AAB83-7D87-46F4-A11B-9DDB577DEE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76200" y="533400"/>
            <a:ext cx="9144000" cy="576263"/>
          </a:xfrm>
        </p:spPr>
        <p:txBody>
          <a:bodyPr>
            <a:noAutofit/>
          </a:bodyPr>
          <a:lstStyle/>
          <a:p>
            <a:r>
              <a:rPr lang="en-US" altLang="ko-KR" dirty="0" err="1">
                <a:solidFill>
                  <a:srgbClr val="C00000"/>
                </a:solidFill>
                <a:latin typeface="Constantia" panose="02030602050306030303" pitchFamily="18" charset="0"/>
              </a:rPr>
              <a:t>Rincian</a:t>
            </a:r>
            <a:r>
              <a:rPr lang="en-US" altLang="ko-KR" dirty="0">
                <a:solidFill>
                  <a:srgbClr val="C00000"/>
                </a:solidFill>
                <a:latin typeface="Constantia" panose="02030602050306030303" pitchFamily="18" charset="0"/>
              </a:rPr>
              <a:t> Data </a:t>
            </a:r>
            <a:r>
              <a:rPr lang="en-US" altLang="ko-KR" dirty="0" err="1">
                <a:solidFill>
                  <a:srgbClr val="C00000"/>
                </a:solidFill>
                <a:latin typeface="Constantia" panose="02030602050306030303" pitchFamily="18" charset="0"/>
              </a:rPr>
              <a:t>Doktor</a:t>
            </a:r>
            <a:r>
              <a:rPr lang="en-US" altLang="ko-KR" dirty="0">
                <a:solidFill>
                  <a:srgbClr val="C00000"/>
                </a:solidFill>
                <a:latin typeface="Constantia" panose="02030602050306030303" pitchFamily="18" charset="0"/>
              </a:rPr>
              <a:t> PTMA</a:t>
            </a:r>
            <a:endParaRPr lang="ko-KR" altLang="en-US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0F0A91D1-EFCA-444D-9257-9192023A83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500593"/>
              </p:ext>
            </p:extLst>
          </p:nvPr>
        </p:nvGraphicFramePr>
        <p:xfrm>
          <a:off x="395536" y="1594892"/>
          <a:ext cx="3816424" cy="4729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A8636AAE-5120-48A9-932D-769902AC16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4087090"/>
              </p:ext>
            </p:extLst>
          </p:nvPr>
        </p:nvGraphicFramePr>
        <p:xfrm>
          <a:off x="4427984" y="1594893"/>
          <a:ext cx="4572000" cy="472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DD353B4-2FB8-4330-8DF4-5B6C4E4084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6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82EB21E-D72F-4C47-9F72-E588787322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762000"/>
            <a:ext cx="9144000" cy="749499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800" dirty="0">
                <a:solidFill>
                  <a:srgbClr val="C00000"/>
                </a:solidFill>
                <a:latin typeface="Constantia" panose="02030602050306030303" pitchFamily="18" charset="0"/>
              </a:rPr>
              <a:t>		</a:t>
            </a:r>
            <a:r>
              <a:rPr lang="en-GB" sz="3200" dirty="0" err="1">
                <a:solidFill>
                  <a:srgbClr val="C00000"/>
                </a:solidFill>
                <a:latin typeface="Constantia" panose="02030602050306030303" pitchFamily="18" charset="0"/>
              </a:rPr>
              <a:t>Dosen</a:t>
            </a:r>
            <a:r>
              <a:rPr lang="en-GB" sz="3200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Constantia" panose="02030602050306030303" pitchFamily="18" charset="0"/>
              </a:rPr>
              <a:t>Berdasarkan</a:t>
            </a:r>
            <a:r>
              <a:rPr lang="en-GB" sz="3200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Constantia" panose="02030602050306030303" pitchFamily="18" charset="0"/>
              </a:rPr>
              <a:t>Jabatan</a:t>
            </a:r>
            <a:r>
              <a:rPr lang="en-GB" sz="3200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Constantia" panose="02030602050306030303" pitchFamily="18" charset="0"/>
              </a:rPr>
              <a:t>Fungsional</a:t>
            </a:r>
            <a:endParaRPr lang="id-ID" sz="2800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4E7B2F7-1062-48EB-BF59-584AB1A94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440525"/>
              </p:ext>
            </p:extLst>
          </p:nvPr>
        </p:nvGraphicFramePr>
        <p:xfrm>
          <a:off x="1371600" y="1945205"/>
          <a:ext cx="6248399" cy="3923648"/>
        </p:xfrm>
        <a:graphic>
          <a:graphicData uri="http://schemas.openxmlformats.org/drawingml/2006/table">
            <a:tbl>
              <a:tblPr firstRow="1" firstCol="1" bandRow="1"/>
              <a:tblGrid>
                <a:gridCol w="1205831">
                  <a:extLst>
                    <a:ext uri="{9D8B030D-6E8A-4147-A177-3AD203B41FA5}">
                      <a16:colId xmlns:a16="http://schemas.microsoft.com/office/drawing/2014/main" xmlns="" val="2151043991"/>
                    </a:ext>
                  </a:extLst>
                </a:gridCol>
                <a:gridCol w="767348">
                  <a:extLst>
                    <a:ext uri="{9D8B030D-6E8A-4147-A177-3AD203B41FA5}">
                      <a16:colId xmlns:a16="http://schemas.microsoft.com/office/drawing/2014/main" xmlns="" val="2820987456"/>
                    </a:ext>
                  </a:extLst>
                </a:gridCol>
                <a:gridCol w="876968">
                  <a:extLst>
                    <a:ext uri="{9D8B030D-6E8A-4147-A177-3AD203B41FA5}">
                      <a16:colId xmlns:a16="http://schemas.microsoft.com/office/drawing/2014/main" xmlns="" val="3647049660"/>
                    </a:ext>
                  </a:extLst>
                </a:gridCol>
                <a:gridCol w="767348">
                  <a:extLst>
                    <a:ext uri="{9D8B030D-6E8A-4147-A177-3AD203B41FA5}">
                      <a16:colId xmlns:a16="http://schemas.microsoft.com/office/drawing/2014/main" xmlns="" val="1942024676"/>
                    </a:ext>
                  </a:extLst>
                </a:gridCol>
                <a:gridCol w="876968">
                  <a:extLst>
                    <a:ext uri="{9D8B030D-6E8A-4147-A177-3AD203B41FA5}">
                      <a16:colId xmlns:a16="http://schemas.microsoft.com/office/drawing/2014/main" xmlns="" val="2150016709"/>
                    </a:ext>
                  </a:extLst>
                </a:gridCol>
                <a:gridCol w="876968">
                  <a:extLst>
                    <a:ext uri="{9D8B030D-6E8A-4147-A177-3AD203B41FA5}">
                      <a16:colId xmlns:a16="http://schemas.microsoft.com/office/drawing/2014/main" xmlns="" val="3080593295"/>
                    </a:ext>
                  </a:extLst>
                </a:gridCol>
                <a:gridCol w="876968">
                  <a:extLst>
                    <a:ext uri="{9D8B030D-6E8A-4147-A177-3AD203B41FA5}">
                      <a16:colId xmlns:a16="http://schemas.microsoft.com/office/drawing/2014/main" xmlns="" val="2415292527"/>
                    </a:ext>
                  </a:extLst>
                </a:gridCol>
              </a:tblGrid>
              <a:tr h="735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bg1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Jabatan 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bg1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Fungsional 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bg1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Dosen</a:t>
                      </a:r>
                      <a:endParaRPr lang="id-ID" sz="1400" dirty="0">
                        <a:solidFill>
                          <a:schemeClr val="bg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A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bg1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bg1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(APR)</a:t>
                      </a:r>
                      <a:endParaRPr lang="id-ID" sz="1400" dirty="0">
                        <a:solidFill>
                          <a:schemeClr val="bg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A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bg1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id-ID" sz="1400" dirty="0">
                        <a:solidFill>
                          <a:schemeClr val="bg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A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bg1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bg1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(DES)</a:t>
                      </a:r>
                      <a:endParaRPr lang="id-ID" sz="1400" dirty="0">
                        <a:solidFill>
                          <a:schemeClr val="bg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A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bg1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id-ID" sz="1400" dirty="0">
                        <a:solidFill>
                          <a:schemeClr val="bg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A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bg1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bg1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(JUL)</a:t>
                      </a:r>
                      <a:endParaRPr lang="id-ID" sz="1400" dirty="0">
                        <a:solidFill>
                          <a:schemeClr val="bg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A9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bg1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id-ID" sz="1400" dirty="0">
                        <a:solidFill>
                          <a:schemeClr val="bg1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A9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3659905"/>
                  </a:ext>
                </a:extLst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Profesor</a:t>
                      </a:r>
                      <a:endParaRPr lang="id-ID" sz="1200" b="1" dirty="0">
                        <a:solidFill>
                          <a:srgbClr val="FF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id-ID" sz="1200" b="1" dirty="0">
                        <a:solidFill>
                          <a:srgbClr val="FF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0,6%</a:t>
                      </a:r>
                      <a:endParaRPr lang="id-ID" sz="1200" b="1" dirty="0">
                        <a:solidFill>
                          <a:srgbClr val="FF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id-ID" sz="1200" b="1" dirty="0">
                        <a:solidFill>
                          <a:srgbClr val="FF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0,6%</a:t>
                      </a:r>
                      <a:endParaRPr lang="id-ID" sz="1200" b="1" dirty="0">
                        <a:solidFill>
                          <a:srgbClr val="FF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id-ID" sz="1200" b="1" dirty="0">
                        <a:solidFill>
                          <a:srgbClr val="FF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0,7%</a:t>
                      </a:r>
                      <a:endParaRPr lang="id-ID" sz="1200" b="1" dirty="0">
                        <a:solidFill>
                          <a:srgbClr val="FF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3994412"/>
                  </a:ext>
                </a:extLst>
              </a:tr>
              <a:tr h="488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Lektor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</a:t>
                      </a:r>
                      <a:endParaRPr lang="id-ID" sz="1200" dirty="0">
                        <a:solidFill>
                          <a:srgbClr val="FF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1.064</a:t>
                      </a:r>
                      <a:endParaRPr lang="id-ID" sz="1200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7,2%</a:t>
                      </a:r>
                      <a:endParaRPr lang="id-ID" sz="1200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1.051</a:t>
                      </a:r>
                      <a:endParaRPr lang="id-ID" sz="1200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6,7%</a:t>
                      </a:r>
                      <a:endParaRPr lang="id-ID" sz="1200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050</a:t>
                      </a:r>
                      <a:endParaRPr lang="id-ID" sz="120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6,6%</a:t>
                      </a:r>
                      <a:endParaRPr lang="id-ID" sz="120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1057326"/>
                  </a:ext>
                </a:extLst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Lektor</a:t>
                      </a:r>
                      <a:endParaRPr lang="id-ID" sz="1200" dirty="0">
                        <a:solidFill>
                          <a:srgbClr val="FF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2.741</a:t>
                      </a:r>
                      <a:endParaRPr lang="id-ID" sz="120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18,5%</a:t>
                      </a:r>
                      <a:endParaRPr lang="id-ID" sz="1200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3.041</a:t>
                      </a:r>
                      <a:endParaRPr lang="id-ID" sz="1200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19,5%</a:t>
                      </a:r>
                      <a:endParaRPr lang="id-ID" sz="1200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endParaRPr lang="id-ID" sz="120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20,1%</a:t>
                      </a:r>
                      <a:endParaRPr lang="id-ID" sz="120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077901"/>
                  </a:ext>
                </a:extLst>
              </a:tr>
              <a:tr h="488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Asisten 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Ahli</a:t>
                      </a:r>
                      <a:endParaRPr lang="id-ID" sz="1200" dirty="0">
                        <a:solidFill>
                          <a:srgbClr val="FF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4.377</a:t>
                      </a:r>
                      <a:endParaRPr lang="id-ID" sz="120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29,6%</a:t>
                      </a:r>
                      <a:endParaRPr lang="id-ID" sz="1200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4.842</a:t>
                      </a:r>
                      <a:endParaRPr lang="id-ID" sz="1200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31,1%</a:t>
                      </a:r>
                      <a:endParaRPr lang="id-ID" sz="1200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086</a:t>
                      </a:r>
                      <a:endParaRPr lang="id-ID" sz="1200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32,0%</a:t>
                      </a:r>
                      <a:endParaRPr lang="id-ID" sz="120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960253"/>
                  </a:ext>
                </a:extLst>
              </a:tr>
              <a:tr h="488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Tenaga 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Pengajar</a:t>
                      </a:r>
                      <a:endParaRPr lang="id-ID" sz="1200" dirty="0">
                        <a:solidFill>
                          <a:srgbClr val="FF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FF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2.238</a:t>
                      </a:r>
                      <a:endParaRPr lang="id-ID" sz="1200" dirty="0">
                        <a:solidFill>
                          <a:srgbClr val="FF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FF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15,1%</a:t>
                      </a:r>
                      <a:endParaRPr lang="id-ID" sz="1200" dirty="0">
                        <a:solidFill>
                          <a:srgbClr val="FF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FF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2.004</a:t>
                      </a:r>
                      <a:endParaRPr lang="id-ID" sz="1200" dirty="0">
                        <a:solidFill>
                          <a:srgbClr val="FF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FF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12,9%</a:t>
                      </a:r>
                      <a:endParaRPr lang="id-ID" sz="1200" dirty="0">
                        <a:solidFill>
                          <a:srgbClr val="FF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FF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d-ID" sz="1200" dirty="0">
                        <a:solidFill>
                          <a:srgbClr val="FF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FF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id-ID" sz="1200" dirty="0">
                        <a:solidFill>
                          <a:srgbClr val="FF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9211529"/>
                  </a:ext>
                </a:extLst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id-ID" sz="1200" dirty="0">
                        <a:solidFill>
                          <a:srgbClr val="FF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FF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4.266</a:t>
                      </a:r>
                      <a:endParaRPr lang="id-ID" sz="1200">
                        <a:solidFill>
                          <a:srgbClr val="FF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FF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28,9%</a:t>
                      </a:r>
                      <a:endParaRPr lang="id-ID" sz="1200" dirty="0">
                        <a:solidFill>
                          <a:srgbClr val="FF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FF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4.536</a:t>
                      </a:r>
                      <a:endParaRPr lang="id-ID" sz="1200" dirty="0">
                        <a:solidFill>
                          <a:srgbClr val="FF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FF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29,1%</a:t>
                      </a:r>
                      <a:endParaRPr lang="id-ID" sz="1200" dirty="0">
                        <a:solidFill>
                          <a:srgbClr val="FF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FF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id-ID" sz="1400" dirty="0">
                          <a:solidFill>
                            <a:srgbClr val="FF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454</a:t>
                      </a:r>
                      <a:endParaRPr lang="id-ID" sz="1200" dirty="0">
                        <a:solidFill>
                          <a:srgbClr val="FF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FF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40,6%</a:t>
                      </a:r>
                      <a:endParaRPr lang="id-ID" sz="1200" dirty="0">
                        <a:solidFill>
                          <a:srgbClr val="FF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8958017"/>
                  </a:ext>
                </a:extLst>
              </a:tr>
              <a:tr h="4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Jumlah</a:t>
                      </a:r>
                      <a:endParaRPr lang="id-ID" sz="1200" dirty="0">
                        <a:solidFill>
                          <a:srgbClr val="FF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14.777</a:t>
                      </a:r>
                      <a:endParaRPr lang="id-ID" sz="1200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id-ID" sz="1200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15.575</a:t>
                      </a:r>
                      <a:endParaRPr lang="id-ID" sz="120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id-ID" sz="120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15.901</a:t>
                      </a:r>
                      <a:endParaRPr lang="id-ID" sz="1200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id-ID" sz="1200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738189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F5D8CB4-6F92-4C6C-9239-D9A778211D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5" y="533400"/>
            <a:ext cx="1252555" cy="1185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127DB53-A78C-41D9-BF95-29BAC8B22769}"/>
              </a:ext>
            </a:extLst>
          </p:cNvPr>
          <p:cNvSpPr txBox="1"/>
          <p:nvPr/>
        </p:nvSpPr>
        <p:spPr>
          <a:xfrm>
            <a:off x="1371600" y="6083831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Sumber</a:t>
            </a:r>
            <a:r>
              <a:rPr lang="en-GB" sz="1200" dirty="0"/>
              <a:t>: Data BAN PT (</a:t>
            </a:r>
            <a:r>
              <a:rPr lang="en-GB" sz="1200" dirty="0" err="1"/>
              <a:t>Diolah</a:t>
            </a:r>
            <a:r>
              <a:rPr lang="en-GB" sz="1200" dirty="0"/>
              <a:t>)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2850099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19DB4DF9-5C45-44D1-A0F5-6102923DDE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" y="722521"/>
            <a:ext cx="8001000" cy="1008112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GB" sz="2800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r>
              <a:rPr lang="en-GB" sz="3200" dirty="0">
                <a:ln w="0"/>
                <a:solidFill>
                  <a:srgbClr val="C00000"/>
                </a:solidFill>
                <a:latin typeface="Constantia" panose="02030602050306030303" pitchFamily="18" charset="0"/>
              </a:rPr>
              <a:t>Status </a:t>
            </a:r>
            <a:r>
              <a:rPr lang="en-GB" sz="3200" dirty="0" err="1">
                <a:ln w="0"/>
                <a:solidFill>
                  <a:srgbClr val="C00000"/>
                </a:solidFill>
                <a:latin typeface="Constantia" panose="02030602050306030303" pitchFamily="18" charset="0"/>
              </a:rPr>
              <a:t>Akreditasi</a:t>
            </a:r>
            <a:endParaRPr lang="en-GB" sz="3200" dirty="0">
              <a:ln w="0"/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>
              <a:spcBef>
                <a:spcPts val="0"/>
              </a:spcBef>
            </a:pPr>
            <a:r>
              <a:rPr lang="en-GB" sz="3200" dirty="0">
                <a:ln w="0"/>
                <a:solidFill>
                  <a:srgbClr val="C00000"/>
                </a:solidFill>
                <a:latin typeface="Constantia" panose="02030602050306030303" pitchFamily="18" charset="0"/>
              </a:rPr>
              <a:t>Program </a:t>
            </a:r>
            <a:r>
              <a:rPr lang="en-GB" sz="3200" dirty="0" err="1">
                <a:ln w="0"/>
                <a:solidFill>
                  <a:srgbClr val="C00000"/>
                </a:solidFill>
                <a:latin typeface="Constantia" panose="02030602050306030303" pitchFamily="18" charset="0"/>
              </a:rPr>
              <a:t>Studi</a:t>
            </a:r>
            <a:r>
              <a:rPr lang="en-GB" sz="3200" dirty="0">
                <a:ln w="0"/>
                <a:solidFill>
                  <a:srgbClr val="C00000"/>
                </a:solidFill>
                <a:latin typeface="Constantia" panose="02030602050306030303" pitchFamily="18" charset="0"/>
              </a:rPr>
              <a:t> (Prodi)</a:t>
            </a:r>
            <a:endParaRPr lang="id-ID" sz="3200" dirty="0">
              <a:ln w="0"/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F604DA1-A0C4-490A-A9B5-48FEC57A1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294599"/>
              </p:ext>
            </p:extLst>
          </p:nvPr>
        </p:nvGraphicFramePr>
        <p:xfrm>
          <a:off x="914399" y="2438398"/>
          <a:ext cx="7162930" cy="2760294"/>
        </p:xfrm>
        <a:graphic>
          <a:graphicData uri="http://schemas.openxmlformats.org/drawingml/2006/table">
            <a:tbl>
              <a:tblPr firstRow="1" firstCol="1" bandRow="1"/>
              <a:tblGrid>
                <a:gridCol w="1193822">
                  <a:extLst>
                    <a:ext uri="{9D8B030D-6E8A-4147-A177-3AD203B41FA5}">
                      <a16:colId xmlns:a16="http://schemas.microsoft.com/office/drawing/2014/main" xmlns="" val="1849213845"/>
                    </a:ext>
                  </a:extLst>
                </a:gridCol>
                <a:gridCol w="1074440">
                  <a:extLst>
                    <a:ext uri="{9D8B030D-6E8A-4147-A177-3AD203B41FA5}">
                      <a16:colId xmlns:a16="http://schemas.microsoft.com/office/drawing/2014/main" xmlns="" val="4293346844"/>
                    </a:ext>
                  </a:extLst>
                </a:gridCol>
                <a:gridCol w="955057">
                  <a:extLst>
                    <a:ext uri="{9D8B030D-6E8A-4147-A177-3AD203B41FA5}">
                      <a16:colId xmlns:a16="http://schemas.microsoft.com/office/drawing/2014/main" xmlns="" val="1063641073"/>
                    </a:ext>
                  </a:extLst>
                </a:gridCol>
                <a:gridCol w="1074440">
                  <a:extLst>
                    <a:ext uri="{9D8B030D-6E8A-4147-A177-3AD203B41FA5}">
                      <a16:colId xmlns:a16="http://schemas.microsoft.com/office/drawing/2014/main" xmlns="" val="3236675780"/>
                    </a:ext>
                  </a:extLst>
                </a:gridCol>
                <a:gridCol w="955057">
                  <a:extLst>
                    <a:ext uri="{9D8B030D-6E8A-4147-A177-3AD203B41FA5}">
                      <a16:colId xmlns:a16="http://schemas.microsoft.com/office/drawing/2014/main" xmlns="" val="2827690686"/>
                    </a:ext>
                  </a:extLst>
                </a:gridCol>
                <a:gridCol w="955057">
                  <a:extLst>
                    <a:ext uri="{9D8B030D-6E8A-4147-A177-3AD203B41FA5}">
                      <a16:colId xmlns:a16="http://schemas.microsoft.com/office/drawing/2014/main" xmlns="" val="4080738242"/>
                    </a:ext>
                  </a:extLst>
                </a:gridCol>
                <a:gridCol w="955057">
                  <a:extLst>
                    <a:ext uri="{9D8B030D-6E8A-4147-A177-3AD203B41FA5}">
                      <a16:colId xmlns:a16="http://schemas.microsoft.com/office/drawing/2014/main" xmlns="" val="3317295299"/>
                    </a:ext>
                  </a:extLst>
                </a:gridCol>
              </a:tblGrid>
              <a:tr h="36657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Akreditasi </a:t>
                      </a:r>
                      <a:endParaRPr lang="en-GB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Prodi</a:t>
                      </a:r>
                      <a:endParaRPr lang="id-ID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(APR)</a:t>
                      </a:r>
                      <a:endParaRPr lang="id-ID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(DES)</a:t>
                      </a:r>
                      <a:endParaRPr lang="id-ID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(JUL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id-ID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d-ID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2954676"/>
                  </a:ext>
                </a:extLst>
              </a:tr>
              <a:tr h="36657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Jumlah</a:t>
                      </a:r>
                      <a:endParaRPr lang="id-ID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id-ID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Jumlah</a:t>
                      </a:r>
                      <a:endParaRPr lang="id-ID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id-ID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Jumlah</a:t>
                      </a:r>
                      <a:endParaRPr lang="id-ID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id-ID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5226427"/>
                  </a:ext>
                </a:extLst>
              </a:tr>
              <a:tr h="366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6,9%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7,7%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8,2%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3611808"/>
                  </a:ext>
                </a:extLst>
              </a:tr>
              <a:tr h="366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id-ID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761</a:t>
                      </a:r>
                      <a:endParaRPr lang="id-ID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50,2%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775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49,8%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685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41,1%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0882899"/>
                  </a:ext>
                </a:extLst>
              </a:tr>
              <a:tr h="366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id-ID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id-ID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15,3%</a:t>
                      </a:r>
                      <a:endParaRPr lang="id-ID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  <a:endParaRPr lang="id-ID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13,4%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14,0%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1720512"/>
                  </a:ext>
                </a:extLst>
              </a:tr>
              <a:tr h="415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Proses 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Akreditasi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id-ID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27,6%</a:t>
                      </a:r>
                      <a:endParaRPr lang="id-ID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452</a:t>
                      </a:r>
                      <a:endParaRPr lang="id-ID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29,0%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611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36,7%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5915825"/>
                  </a:ext>
                </a:extLst>
              </a:tr>
              <a:tr h="366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Jumlah</a:t>
                      </a:r>
                      <a:endParaRPr lang="id-ID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1.517</a:t>
                      </a:r>
                      <a:endParaRPr lang="id-ID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1.556</a:t>
                      </a:r>
                      <a:endParaRPr lang="id-ID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id-ID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1.665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id-ID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904073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246DB3-4C2C-4077-A832-DA35F70FB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1219200" cy="1143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419865-418C-4D80-8A37-D82C0E48BB00}"/>
              </a:ext>
            </a:extLst>
          </p:cNvPr>
          <p:cNvSpPr txBox="1"/>
          <p:nvPr/>
        </p:nvSpPr>
        <p:spPr>
          <a:xfrm>
            <a:off x="838200" y="5257800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Sumber</a:t>
            </a:r>
            <a:r>
              <a:rPr lang="en-GB" sz="1200" dirty="0"/>
              <a:t>: Data BAN PT (</a:t>
            </a:r>
            <a:r>
              <a:rPr lang="en-GB" sz="1200" dirty="0" err="1"/>
              <a:t>Diolah</a:t>
            </a:r>
            <a:r>
              <a:rPr lang="en-GB" sz="1200" dirty="0"/>
              <a:t>)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164698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 PTM (</a:t>
            </a:r>
            <a:r>
              <a:rPr lang="id-ID" sz="2400" dirty="0" smtClean="0"/>
              <a:t>Pedoman PP no2/ped/1.0/b/2012 psl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Terselenggaranya catur dharma PTM dlm bid pendidikan, penelitian, pengabdian masy, serta Al-Islam dan Kemuhammadiyahan dalam rangka mencapai tujuan PTM meliputi:</a:t>
            </a:r>
          </a:p>
          <a:p>
            <a:pPr lvl="1"/>
            <a:r>
              <a:rPr lang="id-ID" sz="1800" dirty="0" smtClean="0"/>
              <a:t>Berkembangnya potensi manusia yg berimandan bertaqwa kpd allah AWT, berakhlak mulia, cerdas, berilmu, cakap, kreatif, mandiri shg mewujudkan masy islam yang sebenar-benarnya</a:t>
            </a:r>
          </a:p>
          <a:p>
            <a:pPr lvl="1"/>
            <a:r>
              <a:rPr lang="id-ID" sz="1800" dirty="0" smtClean="0"/>
              <a:t>Terwujudnya kemampuan penciptaan, pengembangan, dan penyebarluasan IP, teknologi, dan seni yg memberikan kemaslahatan bagi masy, bangsa, negara, dan umat manusia</a:t>
            </a:r>
          </a:p>
          <a:p>
            <a:pPr lvl="1"/>
            <a:r>
              <a:rPr lang="id-ID" sz="1800" dirty="0" smtClean="0"/>
              <a:t>Terbinanya Keislaman dan Kemuhammadiyahan yang mencerdaskan dan mecerahkan bagi seluruh sivitas akademika dan kehidupan yg lebih luas</a:t>
            </a:r>
            <a:endParaRPr lang="en-US" sz="1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</p:spPr>
        <p:txBody>
          <a:bodyPr>
            <a:normAutofit fontScale="90000"/>
          </a:bodyPr>
          <a:lstStyle/>
          <a:p>
            <a:r>
              <a:rPr lang="id-ID" sz="4800" b="1" dirty="0" smtClean="0"/>
              <a:t>Siapa bisa</a:t>
            </a:r>
            <a:br>
              <a:rPr lang="id-ID" sz="4800" b="1" dirty="0" smtClean="0"/>
            </a:br>
            <a:r>
              <a:rPr lang="id-ID" sz="4800" b="1" dirty="0" smtClean="0"/>
              <a:t> bertahan</a:t>
            </a:r>
            <a:r>
              <a:rPr lang="id-ID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5172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id-ID" sz="3200" dirty="0" smtClean="0"/>
              <a:t>Yang unggul (excellence, </a:t>
            </a:r>
          </a:p>
          <a:p>
            <a:pPr lvl="1">
              <a:spcBef>
                <a:spcPts val="0"/>
              </a:spcBef>
              <a:buNone/>
            </a:pPr>
            <a:r>
              <a:rPr lang="id-ID" sz="3200" dirty="0" smtClean="0"/>
              <a:t>superior, leading)</a:t>
            </a:r>
          </a:p>
          <a:p>
            <a:pPr lvl="1">
              <a:spcBef>
                <a:spcPts val="0"/>
              </a:spcBef>
            </a:pPr>
            <a:r>
              <a:rPr lang="id-ID" sz="3200" dirty="0" smtClean="0"/>
              <a:t>Riset </a:t>
            </a:r>
            <a:r>
              <a:rPr lang="id-ID" sz="3200" dirty="0" smtClean="0">
                <a:sym typeface="Wingdings" pitchFamily="2" charset="2"/>
              </a:rPr>
              <a:t> Nobel</a:t>
            </a:r>
            <a:endParaRPr lang="id-ID" sz="3200" dirty="0" smtClean="0"/>
          </a:p>
          <a:p>
            <a:pPr lvl="1">
              <a:spcBef>
                <a:spcPts val="0"/>
              </a:spcBef>
            </a:pPr>
            <a:r>
              <a:rPr lang="id-ID" sz="3200" dirty="0" smtClean="0"/>
              <a:t>Satu atau beberapa Program Unggulan</a:t>
            </a:r>
          </a:p>
          <a:p>
            <a:pPr>
              <a:spcBef>
                <a:spcPts val="0"/>
              </a:spcBef>
            </a:pPr>
            <a:r>
              <a:rPr lang="id-ID" sz="3200" dirty="0" smtClean="0"/>
              <a:t>Yang kompetitif</a:t>
            </a:r>
          </a:p>
          <a:p>
            <a:pPr lvl="1">
              <a:spcBef>
                <a:spcPts val="0"/>
              </a:spcBef>
            </a:pPr>
            <a:r>
              <a:rPr lang="id-ID" sz="3200" dirty="0" smtClean="0"/>
              <a:t>Dayasaing lembaga</a:t>
            </a:r>
          </a:p>
          <a:p>
            <a:pPr lvl="1">
              <a:spcBef>
                <a:spcPts val="0"/>
              </a:spcBef>
            </a:pPr>
            <a:r>
              <a:rPr lang="id-ID" sz="3200" dirty="0" smtClean="0"/>
              <a:t>Dayasaing lulusan di pasar kerja/masyarakat</a:t>
            </a:r>
          </a:p>
          <a:p>
            <a:pPr lvl="1">
              <a:spcBef>
                <a:spcPts val="0"/>
              </a:spcBef>
              <a:buNone/>
            </a:pPr>
            <a:r>
              <a:rPr lang="id-ID" sz="3200" dirty="0" smtClean="0"/>
              <a:t>			</a:t>
            </a:r>
            <a:r>
              <a:rPr lang="id-ID" sz="3200" i="1" dirty="0" smtClean="0">
                <a:solidFill>
                  <a:srgbClr val="FF0000"/>
                </a:solidFill>
              </a:rPr>
              <a:t>Intinya: yang bermutu yg bisa 		eksis dan dibutuhkan</a:t>
            </a:r>
            <a:endParaRPr lang="en-US" sz="3200" i="1" dirty="0">
              <a:solidFill>
                <a:srgbClr val="FF0000"/>
              </a:solidFill>
            </a:endParaRPr>
          </a:p>
        </p:txBody>
      </p:sp>
      <p:pic>
        <p:nvPicPr>
          <p:cNvPr id="33794" name="Picture 2" descr="D:\FOTO APTISI LEADERS VISIT EROPA 2014\Europe Lengkap Kamera UII\DSC07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16632"/>
            <a:ext cx="3347864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onstantia" panose="02030602050306030303" pitchFamily="18" charset="0"/>
              </a:rPr>
              <a:t>PTM yang </a:t>
            </a:r>
            <a:r>
              <a:rPr lang="en-US" sz="4400" b="1" dirty="0" err="1">
                <a:solidFill>
                  <a:srgbClr val="000099"/>
                </a:solidFill>
                <a:latin typeface="Constantia" panose="02030602050306030303" pitchFamily="18" charset="0"/>
              </a:rPr>
              <a:t>Berdaya</a:t>
            </a:r>
            <a:r>
              <a:rPr lang="en-US" sz="4400" b="1" dirty="0">
                <a:solidFill>
                  <a:srgbClr val="000099"/>
                </a:solidFill>
                <a:latin typeface="Constantia" panose="02030602050306030303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Constantia" panose="02030602050306030303" pitchFamily="18" charset="0"/>
              </a:rPr>
              <a:t>Saing</a:t>
            </a:r>
            <a:endParaRPr lang="en-US" sz="4400" b="1" dirty="0">
              <a:solidFill>
                <a:srgbClr val="000099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24800" cy="4144963"/>
          </a:xfrm>
        </p:spPr>
        <p:txBody>
          <a:bodyPr>
            <a:normAutofit lnSpcReduction="10000"/>
          </a:bodyPr>
          <a:lstStyle/>
          <a:p>
            <a:endParaRPr lang="en-US" dirty="0">
              <a:latin typeface="Constantia" panose="02030602050306030303" pitchFamily="18" charset="0"/>
            </a:endParaRPr>
          </a:p>
          <a:p>
            <a:r>
              <a:rPr lang="id-ID" sz="2800" dirty="0">
                <a:latin typeface="Constantia" panose="02030602050306030303" pitchFamily="18" charset="0"/>
              </a:rPr>
              <a:t>Memiliki distingsi (</a:t>
            </a:r>
            <a:r>
              <a:rPr lang="id-ID" sz="2800" i="1" dirty="0">
                <a:latin typeface="Constantia" panose="02030602050306030303" pitchFamily="18" charset="0"/>
              </a:rPr>
              <a:t>distinctive</a:t>
            </a:r>
            <a:r>
              <a:rPr lang="id-ID" sz="2800" dirty="0">
                <a:latin typeface="Constantia" panose="02030602050306030303" pitchFamily="18" charset="0"/>
              </a:rPr>
              <a:t>) dan </a:t>
            </a:r>
            <a:r>
              <a:rPr lang="id-ID" sz="2800" b="1" dirty="0">
                <a:solidFill>
                  <a:srgbClr val="FF0066"/>
                </a:solidFill>
                <a:latin typeface="Constantia" panose="02030602050306030303" pitchFamily="18" charset="0"/>
              </a:rPr>
              <a:t>ke-khas-an </a:t>
            </a:r>
            <a:r>
              <a:rPr lang="id-ID" sz="2800" dirty="0">
                <a:latin typeface="Constantia" panose="02030602050306030303" pitchFamily="18" charset="0"/>
              </a:rPr>
              <a:t>di bidang keilmuan tertentu dibandingkan dengan PT-PT yang lain di lingkungannya (lokal, regional, nasional, internasional). Selain itu, penambahan syarat kelulusan (misalnya: kemampuan berbahasa atau pengembangan &amp; penguasaan </a:t>
            </a:r>
            <a:r>
              <a:rPr lang="id-ID" sz="2800" i="1" dirty="0">
                <a:latin typeface="Constantia" panose="02030602050306030303" pitchFamily="18" charset="0"/>
              </a:rPr>
              <a:t>soft skills </a:t>
            </a:r>
            <a:r>
              <a:rPr lang="id-ID" sz="2800" dirty="0">
                <a:latin typeface="Constantia" panose="02030602050306030303" pitchFamily="18" charset="0"/>
              </a:rPr>
              <a:t>tertentu)</a:t>
            </a:r>
          </a:p>
          <a:p>
            <a:r>
              <a:rPr lang="id-ID" sz="2800" dirty="0">
                <a:latin typeface="Constantia" panose="02030602050306030303" pitchFamily="18" charset="0"/>
              </a:rPr>
              <a:t>Disinilah pentingnya pengembangan </a:t>
            </a:r>
            <a:r>
              <a:rPr lang="en-US" sz="2800" dirty="0">
                <a:latin typeface="Constantia" panose="02030602050306030303" pitchFamily="18" charset="0"/>
              </a:rPr>
              <a:t>PTMA </a:t>
            </a:r>
            <a:r>
              <a:rPr lang="en-US" sz="2800" dirty="0" err="1">
                <a:latin typeface="Constantia" panose="02030602050306030303" pitchFamily="18" charset="0"/>
              </a:rPr>
              <a:t>sebagai</a:t>
            </a:r>
            <a:r>
              <a:rPr lang="en-US" sz="2800" dirty="0">
                <a:latin typeface="Constantia" panose="02030602050306030303" pitchFamily="18" charset="0"/>
              </a:rPr>
              <a:t> </a:t>
            </a:r>
            <a:r>
              <a:rPr lang="id-ID" sz="2800" i="1" dirty="0">
                <a:solidFill>
                  <a:srgbClr val="FF0066"/>
                </a:solidFill>
                <a:latin typeface="Constantia" panose="02030602050306030303" pitchFamily="18" charset="0"/>
              </a:rPr>
              <a:t>center of excellence</a:t>
            </a:r>
            <a:endParaRPr lang="id-ID" sz="2800" b="1" i="1" dirty="0">
              <a:solidFill>
                <a:srgbClr val="FF0066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1277115" cy="11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1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066800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Constantia" panose="02030602050306030303" pitchFamily="18" charset="0"/>
              </a:rPr>
              <a:t>Ranking PTM di Indonesia </a:t>
            </a:r>
            <a:br>
              <a:rPr lang="en-US" sz="4000" dirty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en-US" sz="4000" dirty="0">
                <a:solidFill>
                  <a:srgbClr val="C00000"/>
                </a:solidFill>
                <a:latin typeface="Constantia" panose="02030602050306030303" pitchFamily="18" charset="0"/>
              </a:rPr>
              <a:t>(</a:t>
            </a:r>
            <a:r>
              <a:rPr lang="en-US" sz="40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4ICU</a:t>
            </a:r>
            <a:r>
              <a:rPr lang="id-ID" sz="40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 - Unirank</a:t>
            </a:r>
            <a:r>
              <a:rPr lang="en-US" sz="40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, 20</a:t>
            </a:r>
            <a:r>
              <a:rPr lang="id-ID" sz="40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20</a:t>
            </a:r>
            <a:r>
              <a:rPr lang="en-US" sz="40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)</a:t>
            </a:r>
            <a:endParaRPr lang="en-US" sz="4000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743199"/>
            <a:ext cx="7696200" cy="3795713"/>
          </a:xfrm>
        </p:spPr>
        <p:txBody>
          <a:bodyPr/>
          <a:lstStyle/>
          <a:p>
            <a:r>
              <a:rPr lang="en-US" dirty="0">
                <a:latin typeface="Constantia" panose="02030602050306030303" pitchFamily="18" charset="0"/>
              </a:rPr>
              <a:t>UM Surakarta (</a:t>
            </a:r>
            <a:r>
              <a:rPr lang="id-ID" dirty="0">
                <a:latin typeface="Constantia" panose="02030602050306030303" pitchFamily="18" charset="0"/>
              </a:rPr>
              <a:t>11</a:t>
            </a:r>
            <a:r>
              <a:rPr lang="en-US" dirty="0">
                <a:latin typeface="Constantia" panose="02030602050306030303" pitchFamily="18" charset="0"/>
              </a:rPr>
              <a:t>); UMY (</a:t>
            </a:r>
            <a:r>
              <a:rPr lang="id-ID" dirty="0">
                <a:latin typeface="Constantia" panose="02030602050306030303" pitchFamily="18" charset="0"/>
              </a:rPr>
              <a:t>15</a:t>
            </a:r>
            <a:r>
              <a:rPr lang="en-US" dirty="0">
                <a:latin typeface="Constantia" panose="02030602050306030303" pitchFamily="18" charset="0"/>
              </a:rPr>
              <a:t>); </a:t>
            </a:r>
            <a:r>
              <a:rPr lang="en-US" dirty="0" smtClean="0">
                <a:latin typeface="Constantia" panose="02030602050306030303" pitchFamily="18" charset="0"/>
              </a:rPr>
              <a:t>UM </a:t>
            </a:r>
            <a:r>
              <a:rPr lang="en-US" dirty="0">
                <a:latin typeface="Constantia" panose="02030602050306030303" pitchFamily="18" charset="0"/>
              </a:rPr>
              <a:t>Malang (</a:t>
            </a:r>
            <a:r>
              <a:rPr lang="en-US" dirty="0" smtClean="0">
                <a:latin typeface="Constantia" panose="02030602050306030303" pitchFamily="18" charset="0"/>
              </a:rPr>
              <a:t>2</a:t>
            </a:r>
            <a:r>
              <a:rPr lang="id-ID" dirty="0" smtClean="0">
                <a:latin typeface="Constantia" panose="02030602050306030303" pitchFamily="18" charset="0"/>
              </a:rPr>
              <a:t>6</a:t>
            </a:r>
            <a:r>
              <a:rPr lang="en-US" dirty="0">
                <a:latin typeface="Constantia" panose="02030602050306030303" pitchFamily="18" charset="0"/>
              </a:rPr>
              <a:t>); UAD (</a:t>
            </a:r>
            <a:r>
              <a:rPr lang="id-ID" dirty="0">
                <a:latin typeface="Constantia" panose="02030602050306030303" pitchFamily="18" charset="0"/>
              </a:rPr>
              <a:t>38</a:t>
            </a:r>
            <a:r>
              <a:rPr lang="en-US" dirty="0">
                <a:latin typeface="Constantia" panose="02030602050306030303" pitchFamily="18" charset="0"/>
              </a:rPr>
              <a:t>); UM </a:t>
            </a:r>
            <a:r>
              <a:rPr lang="en-US" dirty="0" err="1">
                <a:latin typeface="Constantia" panose="02030602050306030303" pitchFamily="18" charset="0"/>
              </a:rPr>
              <a:t>Purwokerto</a:t>
            </a:r>
            <a:r>
              <a:rPr lang="en-US" dirty="0">
                <a:latin typeface="Constantia" panose="02030602050306030303" pitchFamily="18" charset="0"/>
              </a:rPr>
              <a:t> (</a:t>
            </a:r>
            <a:r>
              <a:rPr lang="id-ID" dirty="0">
                <a:latin typeface="Constantia" panose="02030602050306030303" pitchFamily="18" charset="0"/>
              </a:rPr>
              <a:t>49</a:t>
            </a:r>
            <a:r>
              <a:rPr lang="en-US" dirty="0">
                <a:latin typeface="Constantia" panose="02030602050306030303" pitchFamily="18" charset="0"/>
              </a:rPr>
              <a:t>)</a:t>
            </a:r>
            <a:r>
              <a:rPr lang="en-US" dirty="0" smtClean="0">
                <a:latin typeface="Constantia" panose="02030602050306030303" pitchFamily="18" charset="0"/>
              </a:rPr>
              <a:t>UMSU </a:t>
            </a:r>
            <a:r>
              <a:rPr lang="en-US" dirty="0" smtClean="0">
                <a:latin typeface="Constantia" panose="02030602050306030303" pitchFamily="18" charset="0"/>
              </a:rPr>
              <a:t>(</a:t>
            </a:r>
            <a:r>
              <a:rPr lang="id-ID" dirty="0" smtClean="0">
                <a:latin typeface="Constantia" panose="02030602050306030303" pitchFamily="18" charset="0"/>
              </a:rPr>
              <a:t>53</a:t>
            </a:r>
            <a:r>
              <a:rPr lang="en-US" dirty="0" smtClean="0">
                <a:latin typeface="Constantia" panose="02030602050306030303" pitchFamily="18" charset="0"/>
              </a:rPr>
              <a:t>);; </a:t>
            </a:r>
            <a:r>
              <a:rPr lang="en-US" dirty="0">
                <a:latin typeface="Constantia" panose="02030602050306030303" pitchFamily="18" charset="0"/>
              </a:rPr>
              <a:t>UMSIDA (65); </a:t>
            </a:r>
            <a:r>
              <a:rPr lang="en-US" dirty="0" smtClean="0">
                <a:latin typeface="Constantia" panose="02030602050306030303" pitchFamily="18" charset="0"/>
              </a:rPr>
              <a:t>UM </a:t>
            </a:r>
            <a:r>
              <a:rPr lang="en-US" dirty="0">
                <a:latin typeface="Constantia" panose="02030602050306030303" pitchFamily="18" charset="0"/>
              </a:rPr>
              <a:t>Palembang </a:t>
            </a:r>
            <a:r>
              <a:rPr lang="en-US" dirty="0" smtClean="0">
                <a:latin typeface="Constantia" panose="02030602050306030303" pitchFamily="18" charset="0"/>
              </a:rPr>
              <a:t>(</a:t>
            </a:r>
            <a:r>
              <a:rPr lang="id-ID" dirty="0" smtClean="0">
                <a:latin typeface="Constantia" panose="02030602050306030303" pitchFamily="18" charset="0"/>
              </a:rPr>
              <a:t>159 – 1916: </a:t>
            </a:r>
            <a:r>
              <a:rPr lang="en-US" dirty="0" smtClean="0">
                <a:latin typeface="Constantia" panose="02030602050306030303" pitchFamily="18" charset="0"/>
              </a:rPr>
              <a:t>81);; </a:t>
            </a:r>
            <a:r>
              <a:rPr lang="id-ID" dirty="0" smtClean="0">
                <a:latin typeface="Constantia" panose="02030602050306030303" pitchFamily="18" charset="0"/>
              </a:rPr>
              <a:t> UM Ponorogo (58)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F07068-41C3-4640-949A-EC125FF7A9C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1277115" cy="11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7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8FFED-E0C7-4238-8803-81DA6EA4F42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733801" y="60960"/>
          <a:ext cx="5410199" cy="643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93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Constantia" panose="02030602050306030303" pitchFamily="18" charset="0"/>
                        </a:rPr>
                        <a:t>Peringkat</a:t>
                      </a:r>
                      <a:endParaRPr lang="en-US" sz="2400" dirty="0">
                        <a:solidFill>
                          <a:schemeClr val="bg1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Constantia" panose="02030602050306030303" pitchFamily="18" charset="0"/>
                        </a:rPr>
                        <a:t>Institusi</a:t>
                      </a:r>
                      <a:endParaRPr lang="en-US" sz="2400" dirty="0">
                        <a:solidFill>
                          <a:schemeClr val="bg1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</a:rPr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39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U</a:t>
                      </a:r>
                      <a:r>
                        <a:rPr lang="en-US" sz="2200" baseline="0" dirty="0">
                          <a:latin typeface="Constantia" panose="02030602050306030303" pitchFamily="18" charset="0"/>
                        </a:rPr>
                        <a:t>I</a:t>
                      </a:r>
                      <a:endParaRPr lang="en-US" sz="22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42.152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39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UGM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42.086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939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ITB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38.618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939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IPB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34.899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939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UAD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11.306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939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UII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3.783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378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UNSOED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3.353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378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UM Surakarta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2.112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378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UM Yogyakarta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378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UM Malang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1686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378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UM Makassar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811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378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UM </a:t>
                      </a:r>
                      <a:r>
                        <a:rPr lang="en-US" sz="2200" dirty="0" err="1">
                          <a:latin typeface="Constantia" panose="02030602050306030303" pitchFamily="18" charset="0"/>
                        </a:rPr>
                        <a:t>Purwokerto</a:t>
                      </a:r>
                      <a:endParaRPr lang="en-US" sz="22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792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378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UM </a:t>
                      </a:r>
                      <a:r>
                        <a:rPr lang="en-US" sz="2200" dirty="0" err="1">
                          <a:latin typeface="Constantia" panose="02030602050306030303" pitchFamily="18" charset="0"/>
                        </a:rPr>
                        <a:t>Ponorogo</a:t>
                      </a:r>
                      <a:endParaRPr lang="en-US" sz="22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778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0378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UHAMKA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onstantia" panose="02030602050306030303" pitchFamily="18" charset="0"/>
                        </a:rPr>
                        <a:t>742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762000"/>
            <a:ext cx="3429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C00000"/>
                </a:solidFill>
                <a:latin typeface="Constantia" panose="02030602050306030303" pitchFamily="18" charset="0"/>
              </a:rPr>
              <a:t>Peringkat</a:t>
            </a:r>
            <a:r>
              <a:rPr lang="en-US" sz="4400" dirty="0">
                <a:solidFill>
                  <a:srgbClr val="C00000"/>
                </a:solidFill>
                <a:latin typeface="Constantia" panose="02030602050306030303" pitchFamily="18" charset="0"/>
              </a:rPr>
              <a:t> SINTA </a:t>
            </a:r>
            <a:r>
              <a:rPr lang="en-US" sz="4400" dirty="0" err="1">
                <a:solidFill>
                  <a:srgbClr val="C00000"/>
                </a:solidFill>
                <a:latin typeface="Constantia" panose="02030602050306030303" pitchFamily="18" charset="0"/>
              </a:rPr>
              <a:t>Beberapa</a:t>
            </a:r>
            <a:r>
              <a:rPr lang="en-US" sz="4400" dirty="0">
                <a:solidFill>
                  <a:srgbClr val="C00000"/>
                </a:solidFill>
                <a:latin typeface="Constantia" panose="02030602050306030303" pitchFamily="18" charset="0"/>
              </a:rPr>
              <a:t> PT Indonesia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886200"/>
            <a:ext cx="3124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0066"/>
                </a:solidFill>
              </a:rPr>
              <a:t>Dasar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pemeringkatan</a:t>
            </a:r>
            <a:r>
              <a:rPr lang="en-US" sz="2000" dirty="0">
                <a:solidFill>
                  <a:srgbClr val="FF0066"/>
                </a:solidFill>
              </a:rPr>
              <a:t>: SCOPUS </a:t>
            </a:r>
            <a:r>
              <a:rPr lang="en-US" sz="2000" dirty="0" err="1">
                <a:solidFill>
                  <a:srgbClr val="FF0066"/>
                </a:solidFill>
              </a:rPr>
              <a:t>dan</a:t>
            </a:r>
            <a:r>
              <a:rPr lang="en-US" sz="2000" dirty="0">
                <a:solidFill>
                  <a:srgbClr val="FF0066"/>
                </a:solidFill>
              </a:rPr>
              <a:t> Google Scholar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0066"/>
                </a:solidFill>
              </a:rPr>
              <a:t>Jumlah</a:t>
            </a:r>
            <a:r>
              <a:rPr lang="en-US" sz="2000" dirty="0">
                <a:solidFill>
                  <a:srgbClr val="FF0066"/>
                </a:solidFill>
              </a:rPr>
              <a:t> authors: 108.202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0066"/>
                </a:solidFill>
              </a:rPr>
              <a:t>Jumlah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institusi</a:t>
            </a:r>
            <a:r>
              <a:rPr lang="en-US" sz="2000" dirty="0">
                <a:solidFill>
                  <a:srgbClr val="FF0066"/>
                </a:solidFill>
              </a:rPr>
              <a:t>: 4.530</a:t>
            </a:r>
          </a:p>
        </p:txBody>
      </p:sp>
    </p:spTree>
    <p:extLst>
      <p:ext uri="{BB962C8B-B14F-4D97-AF65-F5344CB8AC3E}">
        <p14:creationId xmlns:p14="http://schemas.microsoft.com/office/powerpoint/2010/main" val="187720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0"/>
            <a:ext cx="7162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onstantia" panose="02030602050306030303" pitchFamily="18" charset="0"/>
              </a:rPr>
              <a:t>PTM </a:t>
            </a:r>
            <a:r>
              <a:rPr lang="id-ID" sz="4400" dirty="0">
                <a:solidFill>
                  <a:srgbClr val="C00000"/>
                </a:solidFill>
                <a:latin typeface="Constantia" panose="02030602050306030303" pitchFamily="18" charset="0"/>
              </a:rPr>
              <a:t>yang </a:t>
            </a:r>
            <a:r>
              <a:rPr lang="en-US" sz="4400" b="1" dirty="0" err="1">
                <a:solidFill>
                  <a:srgbClr val="000099"/>
                </a:solidFill>
                <a:latin typeface="Constantia" panose="02030602050306030303" pitchFamily="18" charset="0"/>
              </a:rPr>
              <a:t>Berkemajuan</a:t>
            </a:r>
            <a:endParaRPr lang="en-US" sz="4400" b="1" dirty="0">
              <a:solidFill>
                <a:srgbClr val="000099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7391400" cy="426720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nstantia" panose="02030602050306030303" pitchFamily="18" charset="0"/>
              </a:rPr>
              <a:t>PTM </a:t>
            </a:r>
            <a:r>
              <a:rPr lang="en-US" sz="2800" dirty="0" err="1">
                <a:latin typeface="Constantia" panose="02030602050306030303" pitchFamily="18" charset="0"/>
              </a:rPr>
              <a:t>sebagai</a:t>
            </a:r>
            <a:r>
              <a:rPr lang="en-US" sz="2800" dirty="0">
                <a:latin typeface="Constantia" panose="02030602050306030303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Constantia" panose="02030602050306030303" pitchFamily="18" charset="0"/>
              </a:rPr>
              <a:t>driving forces</a:t>
            </a:r>
          </a:p>
          <a:p>
            <a:r>
              <a:rPr lang="id-ID" sz="2800" dirty="0">
                <a:latin typeface="Constantia" panose="02030602050306030303" pitchFamily="18" charset="0"/>
              </a:rPr>
              <a:t>PTM</a:t>
            </a:r>
            <a:r>
              <a:rPr lang="en-US" sz="2800" dirty="0">
                <a:latin typeface="Constantia" panose="02030602050306030303" pitchFamily="18" charset="0"/>
              </a:rPr>
              <a:t> </a:t>
            </a:r>
            <a:r>
              <a:rPr lang="id-ID" sz="2800" dirty="0">
                <a:latin typeface="Constantia" panose="02030602050306030303" pitchFamily="18" charset="0"/>
              </a:rPr>
              <a:t>yang </a:t>
            </a:r>
            <a:r>
              <a:rPr lang="en-US" sz="2800" dirty="0" err="1">
                <a:solidFill>
                  <a:srgbClr val="FF0000"/>
                </a:solidFill>
                <a:latin typeface="Constantia" panose="02030602050306030303" pitchFamily="18" charset="0"/>
              </a:rPr>
              <a:t>mencerdaskan</a:t>
            </a:r>
            <a:r>
              <a:rPr lang="en-US" sz="2800" dirty="0">
                <a:solidFill>
                  <a:srgbClr val="FF0000"/>
                </a:solidFill>
                <a:latin typeface="Constantia" panose="02030602050306030303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Constantia" panose="02030602050306030303" pitchFamily="18" charset="0"/>
              </a:rPr>
              <a:t>mencerahkan</a:t>
            </a:r>
            <a:r>
              <a:rPr lang="en-US" sz="2800" dirty="0">
                <a:solidFill>
                  <a:srgbClr val="FF0000"/>
                </a:solidFill>
                <a:latin typeface="Constantia" panose="02030602050306030303" pitchFamily="18" charset="0"/>
              </a:rPr>
              <a:t>, </a:t>
            </a:r>
            <a:r>
              <a:rPr lang="en-US" sz="2800" dirty="0" err="1">
                <a:latin typeface="Constantia" panose="02030602050306030303" pitchFamily="18" charset="0"/>
              </a:rPr>
              <a:t>dan</a:t>
            </a:r>
            <a:r>
              <a:rPr lang="en-US" sz="2800" dirty="0">
                <a:latin typeface="Constantia" panose="02030602050306030303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anose="02030602050306030303" pitchFamily="18" charset="0"/>
              </a:rPr>
              <a:t>menyejahterakan</a:t>
            </a:r>
            <a:r>
              <a:rPr lang="en-US" sz="2800" dirty="0">
                <a:latin typeface="Constantia" panose="02030602050306030303" pitchFamily="18" charset="0"/>
              </a:rPr>
              <a:t>. </a:t>
            </a:r>
            <a:r>
              <a:rPr lang="en-US" sz="2800" dirty="0" err="1">
                <a:latin typeface="Constantia" panose="02030602050306030303" pitchFamily="18" charset="0"/>
              </a:rPr>
              <a:t>Dengan</a:t>
            </a:r>
            <a:r>
              <a:rPr lang="en-US" sz="2800" dirty="0">
                <a:latin typeface="Constantia" panose="02030602050306030303" pitchFamily="18" charset="0"/>
              </a:rPr>
              <a:t> kata lain, PTM </a:t>
            </a:r>
            <a:r>
              <a:rPr lang="id-ID" sz="2800" dirty="0">
                <a:latin typeface="Constantia" panose="02030602050306030303" pitchFamily="18" charset="0"/>
              </a:rPr>
              <a:t>membebaskan, memberdayakan, dan memajukan kehidupan dari segala bentuk keterbelakangan, ketertindasan, kejumudan, dan ketidakadilan hidup ummat manusia.</a:t>
            </a:r>
            <a:endParaRPr lang="en-US" sz="2800" dirty="0">
              <a:latin typeface="Constantia" panose="02030602050306030303" pitchFamily="18" charset="0"/>
            </a:endParaRPr>
          </a:p>
          <a:p>
            <a:endParaRPr lang="en-US" dirty="0">
              <a:latin typeface="Constantia" panose="020306020503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1277115" cy="11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4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Indikator Mutu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2200" dirty="0" err="1" smtClean="0">
                <a:latin typeface="Cambria" pitchFamily="18" charset="0"/>
              </a:rPr>
              <a:t>Keunggulan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id-ID" sz="2200" dirty="0" smtClean="0">
                <a:latin typeface="Cambria" pitchFamily="18" charset="0"/>
              </a:rPr>
              <a:t>terutama </a:t>
            </a:r>
            <a:r>
              <a:rPr lang="en-US" sz="2200" dirty="0" err="1" smtClean="0">
                <a:latin typeface="Cambria" pitchFamily="18" charset="0"/>
              </a:rPr>
              <a:t>karena</a:t>
            </a:r>
            <a:endParaRPr lang="id-ID" sz="2200" dirty="0" smtClean="0">
              <a:latin typeface="Cambria" pitchFamily="18" charset="0"/>
            </a:endParaRPr>
          </a:p>
          <a:p>
            <a:pPr lvl="1"/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kepemilikan</a:t>
            </a:r>
            <a:r>
              <a:rPr lang="id-ID" sz="2200" dirty="0" smtClean="0">
                <a:latin typeface="Cambria" pitchFamily="18" charset="0"/>
              </a:rPr>
              <a:t> SDM </a:t>
            </a:r>
            <a:r>
              <a:rPr lang="en-US" sz="2200" dirty="0" err="1" smtClean="0">
                <a:latin typeface="Cambria" pitchFamily="18" charset="0"/>
              </a:rPr>
              <a:t>berkualitas</a:t>
            </a:r>
            <a:r>
              <a:rPr lang="id-ID" sz="2200" dirty="0" smtClean="0">
                <a:latin typeface="Cambria" pitchFamily="18" charset="0"/>
              </a:rPr>
              <a:t> dengan</a:t>
            </a:r>
          </a:p>
          <a:p>
            <a:pPr lvl="2"/>
            <a:r>
              <a:rPr lang="en-US" sz="2200" dirty="0" err="1" smtClean="0">
                <a:latin typeface="Cambria" pitchFamily="18" charset="0"/>
              </a:rPr>
              <a:t>jumlah</a:t>
            </a:r>
            <a:r>
              <a:rPr lang="en-US" sz="2200" dirty="0" smtClean="0">
                <a:latin typeface="Cambria" pitchFamily="18" charset="0"/>
              </a:rPr>
              <a:t> guru </a:t>
            </a:r>
            <a:r>
              <a:rPr lang="en-US" sz="2200" dirty="0" err="1" smtClean="0">
                <a:latin typeface="Cambria" pitchFamily="18" charset="0"/>
              </a:rPr>
              <a:t>besarnya</a:t>
            </a:r>
            <a:r>
              <a:rPr lang="id-ID" sz="2200" dirty="0" smtClean="0">
                <a:latin typeface="Cambria" pitchFamily="18" charset="0"/>
              </a:rPr>
              <a:t>/</a:t>
            </a:r>
            <a:r>
              <a:rPr lang="en-US" sz="2200" dirty="0" err="1" smtClean="0">
                <a:latin typeface="Cambria" pitchFamily="18" charset="0"/>
              </a:rPr>
              <a:t>pangkat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fungsionalnya</a:t>
            </a:r>
            <a:endParaRPr lang="id-ID" sz="2200" dirty="0" smtClean="0">
              <a:latin typeface="Cambria" pitchFamily="18" charset="0"/>
            </a:endParaRPr>
          </a:p>
          <a:p>
            <a:pPr lvl="2"/>
            <a:r>
              <a:rPr lang="en-US" sz="2200" dirty="0" err="1" smtClean="0">
                <a:latin typeface="Cambria" pitchFamily="18" charset="0"/>
              </a:rPr>
              <a:t>jenjang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pendidikan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akademik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dosen</a:t>
            </a:r>
            <a:endParaRPr lang="id-ID" sz="2200" dirty="0" smtClean="0">
              <a:latin typeface="Cambria" pitchFamily="18" charset="0"/>
            </a:endParaRPr>
          </a:p>
          <a:p>
            <a:pPr lvl="2"/>
            <a:r>
              <a:rPr lang="en-US" sz="2200" dirty="0" err="1" smtClean="0">
                <a:latin typeface="Cambria" pitchFamily="18" charset="0"/>
              </a:rPr>
              <a:t>karya-karya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penelitian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id-ID" sz="2200" dirty="0" smtClean="0">
                <a:latin typeface="Cambria" pitchFamily="18" charset="0"/>
              </a:rPr>
              <a:t>dan publikasi </a:t>
            </a:r>
            <a:r>
              <a:rPr lang="en-US" sz="2200" dirty="0" err="1" smtClean="0">
                <a:latin typeface="Cambria" pitchFamily="18" charset="0"/>
              </a:rPr>
              <a:t>bermutu</a:t>
            </a:r>
            <a:endParaRPr lang="id-ID" sz="2200" dirty="0" smtClean="0">
              <a:latin typeface="Cambria" pitchFamily="18" charset="0"/>
            </a:endParaRPr>
          </a:p>
          <a:p>
            <a:pPr lvl="1"/>
            <a:r>
              <a:rPr lang="en-US" sz="2200" dirty="0" err="1" smtClean="0">
                <a:latin typeface="Cambria" pitchFamily="18" charset="0"/>
              </a:rPr>
              <a:t>sarana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prasarana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pendididikan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id-ID" sz="2200" dirty="0" smtClean="0">
                <a:latin typeface="Cambria" pitchFamily="18" charset="0"/>
              </a:rPr>
              <a:t>yang baik</a:t>
            </a:r>
          </a:p>
          <a:p>
            <a:pPr lvl="1"/>
            <a:r>
              <a:rPr lang="en-US" sz="2200" dirty="0" err="1" smtClean="0">
                <a:latin typeface="Cambria" pitchFamily="18" charset="0"/>
              </a:rPr>
              <a:t>proses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belajar-mengajar</a:t>
            </a:r>
            <a:r>
              <a:rPr lang="en-US" sz="2200" dirty="0" smtClean="0">
                <a:latin typeface="Cambria" pitchFamily="18" charset="0"/>
              </a:rPr>
              <a:t> yang </a:t>
            </a:r>
            <a:r>
              <a:rPr lang="id-ID" sz="2200" dirty="0" smtClean="0">
                <a:latin typeface="Cambria" pitchFamily="18" charset="0"/>
              </a:rPr>
              <a:t>terstruktur, </a:t>
            </a:r>
            <a:r>
              <a:rPr lang="en-US" sz="2200" dirty="0" err="1" smtClean="0">
                <a:latin typeface="Cambria" pitchFamily="18" charset="0"/>
              </a:rPr>
              <a:t>baik</a:t>
            </a:r>
            <a:r>
              <a:rPr lang="en-US" sz="2200" dirty="0" smtClean="0">
                <a:latin typeface="Cambria" pitchFamily="18" charset="0"/>
              </a:rPr>
              <a:t>, </a:t>
            </a:r>
            <a:r>
              <a:rPr lang="en-US" sz="2200" dirty="0" err="1" smtClean="0">
                <a:latin typeface="Cambria" pitchFamily="18" charset="0"/>
              </a:rPr>
              <a:t>disiplin</a:t>
            </a:r>
            <a:r>
              <a:rPr lang="id-ID" sz="2200" dirty="0" smtClean="0">
                <a:latin typeface="Cambria" pitchFamily="18" charset="0"/>
              </a:rPr>
              <a:t> </a:t>
            </a:r>
          </a:p>
          <a:p>
            <a:pPr lvl="2">
              <a:buNone/>
            </a:pPr>
            <a:r>
              <a:rPr lang="id-ID" sz="2200" dirty="0" smtClean="0">
                <a:latin typeface="Cambria" pitchFamily="18" charset="0"/>
                <a:sym typeface="Wingdings" pitchFamily="2" charset="2"/>
              </a:rPr>
              <a:t> 	</a:t>
            </a:r>
            <a:r>
              <a:rPr lang="en-US" sz="2200" dirty="0" err="1" smtClean="0">
                <a:latin typeface="Cambria" pitchFamily="18" charset="0"/>
              </a:rPr>
              <a:t>melahirkan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lulusan</a:t>
            </a:r>
            <a:r>
              <a:rPr lang="en-US" sz="2200" dirty="0" smtClean="0">
                <a:latin typeface="Cambria" pitchFamily="18" charset="0"/>
              </a:rPr>
              <a:t> yang </a:t>
            </a:r>
            <a:r>
              <a:rPr lang="en-US" sz="2200" dirty="0" err="1" smtClean="0">
                <a:latin typeface="Cambria" pitchFamily="18" charset="0"/>
              </a:rPr>
              <a:t>unggul</a:t>
            </a:r>
            <a:r>
              <a:rPr lang="en-US" sz="2200" dirty="0" smtClean="0">
                <a:latin typeface="Cambria" pitchFamily="18" charset="0"/>
              </a:rPr>
              <a:t> pula </a:t>
            </a:r>
            <a:r>
              <a:rPr lang="en-US" sz="2200" dirty="0" err="1" smtClean="0">
                <a:latin typeface="Cambria" pitchFamily="18" charset="0"/>
              </a:rPr>
              <a:t>dalam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pengetahuan</a:t>
            </a:r>
            <a:r>
              <a:rPr lang="en-US" sz="2200" dirty="0" smtClean="0">
                <a:latin typeface="Cambria" pitchFamily="18" charset="0"/>
              </a:rPr>
              <a:t>, </a:t>
            </a:r>
            <a:r>
              <a:rPr lang="en-US" sz="2200" dirty="0" err="1" smtClean="0">
                <a:latin typeface="Cambria" pitchFamily="18" charset="0"/>
              </a:rPr>
              <a:t>keter</a:t>
            </a:r>
            <a:r>
              <a:rPr lang="id-ID" sz="2200" dirty="0" smtClean="0">
                <a:latin typeface="Cambria" pitchFamily="18" charset="0"/>
              </a:rPr>
              <a:t>a</a:t>
            </a:r>
            <a:r>
              <a:rPr lang="en-US" sz="2200" dirty="0" err="1" smtClean="0">
                <a:latin typeface="Cambria" pitchFamily="18" charset="0"/>
              </a:rPr>
              <a:t>mpilan</a:t>
            </a:r>
            <a:r>
              <a:rPr lang="en-US" sz="2200" dirty="0" smtClean="0">
                <a:latin typeface="Cambria" pitchFamily="18" charset="0"/>
              </a:rPr>
              <a:t>, </a:t>
            </a:r>
            <a:r>
              <a:rPr lang="en-US" sz="2200" dirty="0" err="1" smtClean="0">
                <a:latin typeface="Cambria" pitchFamily="18" charset="0"/>
              </a:rPr>
              <a:t>serta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karakternya</a:t>
            </a:r>
            <a:r>
              <a:rPr lang="en-US" sz="2200" dirty="0" smtClean="0">
                <a:latin typeface="Cambria" pitchFamily="18" charset="0"/>
              </a:rPr>
              <a:t>.  </a:t>
            </a:r>
            <a:endParaRPr lang="id-ID" sz="2200" dirty="0" smtClean="0">
              <a:latin typeface="Cambria" pitchFamily="18" charset="0"/>
            </a:endParaRPr>
          </a:p>
          <a:p>
            <a:pPr lvl="2">
              <a:buNone/>
            </a:pPr>
            <a:r>
              <a:rPr lang="id-ID" sz="2200" dirty="0" smtClean="0">
                <a:latin typeface="Cambria" pitchFamily="18" charset="0"/>
              </a:rPr>
              <a:t>	</a:t>
            </a:r>
            <a:r>
              <a:rPr lang="en-US" sz="2200" dirty="0" err="1" smtClean="0">
                <a:latin typeface="Cambria" pitchFamily="18" charset="0"/>
              </a:rPr>
              <a:t>mendapatkan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kepercayaan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publik</a:t>
            </a:r>
            <a:r>
              <a:rPr lang="id-ID" sz="2200" dirty="0" smtClean="0">
                <a:latin typeface="Cambria" pitchFamily="18" charset="0"/>
              </a:rPr>
              <a:t> </a:t>
            </a:r>
            <a:r>
              <a:rPr lang="id-ID" sz="2200" dirty="0" smtClean="0">
                <a:latin typeface="Cambria" pitchFamily="18" charset="0"/>
                <a:sym typeface="Wingdings" pitchFamily="2" charset="2"/>
              </a:rPr>
              <a:t> 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sehingga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menjadi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pilihan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bagi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para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calon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mahasiswa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untuk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memperoleh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pendidikan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di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sana</a:t>
            </a:r>
            <a:endParaRPr lang="en-US" sz="2200" dirty="0">
              <a:latin typeface="Cambria" pitchFamily="18" charset="0"/>
            </a:endParaRPr>
          </a:p>
        </p:txBody>
      </p:sp>
      <p:pic>
        <p:nvPicPr>
          <p:cNvPr id="26626" name="Picture 2" descr="C:\Users\lenovo B500\Downloads\kampus-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"/>
            <a:ext cx="4139952" cy="206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882352"/>
          </a:xfrm>
        </p:spPr>
        <p:txBody>
          <a:bodyPr>
            <a:normAutofit/>
          </a:bodyPr>
          <a:lstStyle/>
          <a:p>
            <a:r>
              <a:rPr lang="id-ID" sz="4400" dirty="0" smtClean="0">
                <a:solidFill>
                  <a:srgbClr val="FF0000"/>
                </a:solidFill>
              </a:rPr>
              <a:t>Indikator WCU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Indikator?</a:t>
            </a:r>
          </a:p>
          <a:p>
            <a:pPr lvl="0">
              <a:buNone/>
            </a:pPr>
            <a:r>
              <a:rPr lang="en-US" b="1" i="1" dirty="0"/>
              <a:t>QS World University </a:t>
            </a:r>
            <a:r>
              <a:rPr lang="en-US" b="1" i="1" dirty="0" smtClean="0"/>
              <a:t>Ranking</a:t>
            </a:r>
            <a:endParaRPr lang="id-ID" b="1" i="1" dirty="0" smtClean="0"/>
          </a:p>
          <a:p>
            <a:pPr lvl="0">
              <a:buNone/>
            </a:pPr>
            <a:r>
              <a:rPr lang="id-ID" dirty="0" smtClean="0"/>
              <a:t>4 </a:t>
            </a:r>
            <a:r>
              <a:rPr lang="en-US" dirty="0" err="1" smtClean="0"/>
              <a:t>indikator</a:t>
            </a:r>
            <a:r>
              <a:rPr lang="en-US" dirty="0"/>
              <a:t>: </a:t>
            </a:r>
            <a:r>
              <a:rPr lang="en-US" i="1" dirty="0"/>
              <a:t>research</a:t>
            </a:r>
            <a:r>
              <a:rPr lang="en-US" dirty="0"/>
              <a:t> (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), </a:t>
            </a:r>
            <a:r>
              <a:rPr lang="en-US" i="1" dirty="0"/>
              <a:t>teaching </a:t>
            </a:r>
            <a:r>
              <a:rPr lang="en-US" dirty="0"/>
              <a:t>(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pengajaran</a:t>
            </a:r>
            <a:r>
              <a:rPr lang="en-US" dirty="0"/>
              <a:t>),  </a:t>
            </a:r>
            <a:r>
              <a:rPr lang="en-US" i="1" dirty="0"/>
              <a:t>employability </a:t>
            </a:r>
            <a:r>
              <a:rPr lang="en-US" dirty="0"/>
              <a:t>(</a:t>
            </a:r>
            <a:r>
              <a:rPr lang="en-US" dirty="0" err="1"/>
              <a:t>kesiapan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internationalization, facilities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  <a:endParaRPr lang="id-ID" dirty="0" smtClean="0"/>
          </a:p>
          <a:p>
            <a:pPr lvl="0">
              <a:buNone/>
            </a:pPr>
            <a:r>
              <a:rPr lang="en-US" dirty="0" smtClean="0"/>
              <a:t> </a:t>
            </a:r>
            <a:endParaRPr lang="id-ID" dirty="0" smtClean="0"/>
          </a:p>
          <a:p>
            <a:pPr lvl="0">
              <a:buNone/>
            </a:pPr>
            <a:r>
              <a:rPr lang="en-US" b="1" i="1" dirty="0" err="1" smtClean="0">
                <a:solidFill>
                  <a:srgbClr val="00B050"/>
                </a:solidFill>
              </a:rPr>
              <a:t>Webometrics</a:t>
            </a:r>
            <a:r>
              <a:rPr lang="en-US" dirty="0" smtClean="0"/>
              <a:t> </a:t>
            </a:r>
            <a:r>
              <a:rPr lang="en-US" dirty="0" err="1"/>
              <a:t>sejak</a:t>
            </a:r>
            <a:r>
              <a:rPr lang="en-US" dirty="0"/>
              <a:t> 2012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i="1" dirty="0"/>
              <a:t>Presence, Impact, Openness,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Excellence</a:t>
            </a:r>
            <a:r>
              <a:rPr lang="en-US" dirty="0"/>
              <a:t>. </a:t>
            </a:r>
            <a:endParaRPr lang="id-ID" dirty="0" smtClean="0"/>
          </a:p>
          <a:p>
            <a:pPr lvl="1"/>
            <a:r>
              <a:rPr lang="en-US" i="1" dirty="0" smtClean="0"/>
              <a:t>Presence</a:t>
            </a:r>
            <a:r>
              <a:rPr lang="en-US" dirty="0" smtClean="0"/>
              <a:t> </a:t>
            </a:r>
            <a:r>
              <a:rPr lang="id-ID" dirty="0" smtClean="0"/>
              <a:t>(</a:t>
            </a:r>
            <a:r>
              <a:rPr lang="en-US" dirty="0" smtClean="0"/>
              <a:t>20 </a:t>
            </a:r>
            <a:r>
              <a:rPr lang="id-ID" dirty="0" smtClean="0"/>
              <a:t>%): </a:t>
            </a:r>
            <a:r>
              <a:rPr lang="en-US" dirty="0" smtClean="0"/>
              <a:t>volume </a:t>
            </a:r>
            <a:r>
              <a:rPr lang="en-US" dirty="0" err="1"/>
              <a:t>konten</a:t>
            </a:r>
            <a:r>
              <a:rPr lang="en-US" dirty="0"/>
              <a:t> global yang </a:t>
            </a:r>
            <a:r>
              <a:rPr lang="en-US" dirty="0" err="1"/>
              <a:t>terindeks</a:t>
            </a:r>
            <a:r>
              <a:rPr lang="en-US" dirty="0"/>
              <a:t> Google.  </a:t>
            </a:r>
            <a:endParaRPr lang="id-ID" dirty="0" smtClean="0"/>
          </a:p>
          <a:p>
            <a:pPr lvl="1"/>
            <a:r>
              <a:rPr lang="en-US" dirty="0" smtClean="0"/>
              <a:t>Impact (50</a:t>
            </a:r>
            <a:r>
              <a:rPr lang="id-ID" dirty="0" smtClean="0"/>
              <a:t>%):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/>
              <a:t>konten</a:t>
            </a:r>
            <a:r>
              <a:rPr lang="en-US" dirty="0"/>
              <a:t> yang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tautan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data </a:t>
            </a:r>
            <a:r>
              <a:rPr lang="en-US" dirty="0" err="1"/>
              <a:t>visibilitynya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pencari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Majestic SEO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Ahrefs</a:t>
            </a:r>
            <a:r>
              <a:rPr lang="en-US" dirty="0"/>
              <a:t>. </a:t>
            </a:r>
            <a:endParaRPr lang="id-ID" dirty="0" smtClean="0"/>
          </a:p>
          <a:p>
            <a:pPr lvl="1"/>
            <a:r>
              <a:rPr lang="en-US" dirty="0" err="1" smtClean="0"/>
              <a:t>Paramater</a:t>
            </a:r>
            <a:r>
              <a:rPr lang="en-US" dirty="0" smtClean="0"/>
              <a:t> </a:t>
            </a:r>
            <a:r>
              <a:rPr lang="en-US" i="1" dirty="0"/>
              <a:t>Openness</a:t>
            </a:r>
            <a:r>
              <a:rPr lang="en-US" dirty="0"/>
              <a:t> </a:t>
            </a:r>
            <a:r>
              <a:rPr lang="id-ID" dirty="0" smtClean="0"/>
              <a:t>(</a:t>
            </a:r>
            <a:r>
              <a:rPr lang="en-US" dirty="0" smtClean="0"/>
              <a:t>15</a:t>
            </a:r>
            <a:r>
              <a:rPr lang="id-ID" dirty="0" smtClean="0"/>
              <a:t>%):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/>
              <a:t>rich file (</a:t>
            </a:r>
            <a:r>
              <a:rPr lang="en-US" dirty="0" err="1"/>
              <a:t>pdf</a:t>
            </a:r>
            <a:r>
              <a:rPr lang="en-US" dirty="0"/>
              <a:t>, doc, docs,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ppt</a:t>
            </a:r>
            <a:r>
              <a:rPr lang="en-US" dirty="0"/>
              <a:t>) yang </a:t>
            </a:r>
            <a:r>
              <a:rPr lang="en-US" dirty="0" err="1"/>
              <a:t>terindeks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i="1" dirty="0" err="1"/>
              <a:t>google</a:t>
            </a:r>
            <a:r>
              <a:rPr lang="en-US" i="1" dirty="0"/>
              <a:t> scholar</a:t>
            </a:r>
            <a:r>
              <a:rPr lang="en-US" dirty="0"/>
              <a:t>. </a:t>
            </a:r>
            <a:endParaRPr lang="id-ID" dirty="0" smtClean="0"/>
          </a:p>
          <a:p>
            <a:pPr lvl="1"/>
            <a:r>
              <a:rPr lang="en-US" i="1" dirty="0" smtClean="0"/>
              <a:t>Excellence</a:t>
            </a:r>
            <a:r>
              <a:rPr lang="en-US" dirty="0" smtClean="0"/>
              <a:t> </a:t>
            </a:r>
            <a:r>
              <a:rPr lang="id-ID" dirty="0" smtClean="0"/>
              <a:t>(15%):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smtClean="0"/>
              <a:t>y</a:t>
            </a:r>
            <a:r>
              <a:rPr lang="id-ID" dirty="0" smtClean="0"/>
              <a:t>g </a:t>
            </a:r>
            <a:r>
              <a:rPr lang="en-US" dirty="0" err="1" smtClean="0"/>
              <a:t>dipublikasikan</a:t>
            </a:r>
            <a:r>
              <a:rPr lang="en-US" dirty="0" smtClean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international yang </a:t>
            </a:r>
            <a:r>
              <a:rPr lang="en-US" dirty="0" err="1"/>
              <a:t>tergolong</a:t>
            </a:r>
            <a:r>
              <a:rPr lang="en-US" dirty="0"/>
              <a:t> high-impact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Scimago</a:t>
            </a:r>
            <a:r>
              <a:rPr lang="en-US" dirty="0"/>
              <a:t>. </a:t>
            </a:r>
            <a:endParaRPr lang="id-ID" dirty="0" smtClean="0"/>
          </a:p>
          <a:p>
            <a:r>
              <a:rPr lang="id-ID" dirty="0" smtClean="0"/>
              <a:t>Posisi Indonesia? Posisi PT Muhammadiyah?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5400" dirty="0" smtClean="0"/>
              <a:t>Peran PTM: kuantitas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15200" cy="4873752"/>
          </a:xfrm>
        </p:spPr>
        <p:txBody>
          <a:bodyPr/>
          <a:lstStyle/>
          <a:p>
            <a:r>
              <a:rPr lang="id-ID" sz="3200" dirty="0" smtClean="0"/>
              <a:t>Porsi kelembagaan menurun </a:t>
            </a:r>
            <a:r>
              <a:rPr lang="id-ID" sz="3200" dirty="0" smtClean="0">
                <a:sym typeface="Wingdings" pitchFamily="2" charset="2"/>
              </a:rPr>
              <a:t> Ingat Morotarium</a:t>
            </a:r>
            <a:endParaRPr lang="id-ID" sz="3200" dirty="0" smtClean="0"/>
          </a:p>
          <a:p>
            <a:r>
              <a:rPr lang="id-ID" sz="3200" dirty="0" smtClean="0"/>
              <a:t>Porsi mahasiswa terhadap nasional menurun</a:t>
            </a:r>
          </a:p>
          <a:p>
            <a:pPr lvl="1"/>
            <a:r>
              <a:rPr lang="id-ID" sz="3200" dirty="0" smtClean="0"/>
              <a:t>Masa lalu: 10 % (?)</a:t>
            </a:r>
          </a:p>
          <a:p>
            <a:pPr lvl="1"/>
            <a:r>
              <a:rPr lang="id-ID" sz="3200" dirty="0" smtClean="0"/>
              <a:t>Sekarang: </a:t>
            </a:r>
          </a:p>
          <a:p>
            <a:pPr lvl="2"/>
            <a:r>
              <a:rPr lang="id-ID" sz="3200" dirty="0" smtClean="0"/>
              <a:t>5,7% total mahasiswa Indonesia</a:t>
            </a:r>
          </a:p>
          <a:p>
            <a:pPr lvl="2"/>
            <a:r>
              <a:rPr lang="id-ID" sz="3200" dirty="0" smtClean="0"/>
              <a:t>9,1% total mahasiswa PTS</a:t>
            </a:r>
          </a:p>
          <a:p>
            <a:pPr lvl="2"/>
            <a:endParaRPr lang="id-ID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id-ID" sz="4400" dirty="0" smtClean="0">
                <a:solidFill>
                  <a:srgbClr val="FF0000"/>
                </a:solidFill>
              </a:rPr>
              <a:t/>
            </a:r>
            <a:br>
              <a:rPr lang="id-ID" sz="4400" dirty="0" smtClean="0">
                <a:solidFill>
                  <a:srgbClr val="FF0000"/>
                </a:solidFill>
              </a:rPr>
            </a:br>
            <a:r>
              <a:rPr lang="id-ID" sz="4400" dirty="0" smtClean="0">
                <a:solidFill>
                  <a:srgbClr val="FF0000"/>
                </a:solidFill>
              </a:rPr>
              <a:t/>
            </a:r>
            <a:br>
              <a:rPr lang="id-ID" sz="4400" dirty="0" smtClean="0">
                <a:solidFill>
                  <a:srgbClr val="FF0000"/>
                </a:solidFill>
              </a:rPr>
            </a:br>
            <a:r>
              <a:rPr lang="id-ID" sz="4400" dirty="0" smtClean="0">
                <a:solidFill>
                  <a:srgbClr val="FF0000"/>
                </a:solidFill>
              </a:rPr>
              <a:t/>
            </a:r>
            <a:br>
              <a:rPr lang="id-ID" sz="4400" dirty="0" smtClean="0">
                <a:solidFill>
                  <a:srgbClr val="FF0000"/>
                </a:solidFill>
              </a:rPr>
            </a:br>
            <a:r>
              <a:rPr lang="id-ID" sz="3600" b="1" dirty="0" smtClean="0">
                <a:solidFill>
                  <a:srgbClr val="FF0000"/>
                </a:solidFill>
              </a:rPr>
              <a:t>Peran PTM: Kualitas </a:t>
            </a:r>
            <a:r>
              <a:rPr lang="id-ID" sz="36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id-ID" sz="3600" b="1" dirty="0" smtClean="0">
                <a:solidFill>
                  <a:srgbClr val="FF0000"/>
                </a:solidFill>
              </a:rPr>
              <a:t> Unggul?</a:t>
            </a:r>
            <a:r>
              <a:rPr lang="id-ID" sz="1600" b="1" dirty="0" smtClean="0">
                <a:solidFill>
                  <a:srgbClr val="FF0000"/>
                </a:solidFill>
              </a:rPr>
              <a:t>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sz="5400" dirty="0" smtClean="0"/>
              <a:t>Kalau dilihat dari AIPT awalnya sangat unggul: 2 dari 3 PTS terakreditasi “A”  dari 4101 PTS (2013)</a:t>
            </a:r>
          </a:p>
          <a:p>
            <a:r>
              <a:rPr lang="id-ID" sz="5400" dirty="0" smtClean="0"/>
              <a:t> Prodi: mayoritas B dan 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Peta AIPT  “A”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r>
              <a:rPr lang="id-ID" dirty="0" smtClean="0"/>
              <a:t>Tahun 2013: yang “A” hanya </a:t>
            </a:r>
            <a:r>
              <a:rPr lang="id-ID" dirty="0" smtClean="0">
                <a:solidFill>
                  <a:srgbClr val="FF0000"/>
                </a:solidFill>
              </a:rPr>
              <a:t>8</a:t>
            </a:r>
            <a:r>
              <a:rPr lang="id-ID" dirty="0" smtClean="0"/>
              <a:t>, 5 PTN dan </a:t>
            </a:r>
            <a:r>
              <a:rPr lang="id-ID" dirty="0" smtClean="0">
                <a:solidFill>
                  <a:srgbClr val="FF0000"/>
                </a:solidFill>
              </a:rPr>
              <a:t>3 PTS</a:t>
            </a:r>
          </a:p>
          <a:p>
            <a:r>
              <a:rPr lang="id-ID" dirty="0" smtClean="0"/>
              <a:t>Akhir 2016 : yang “A” </a:t>
            </a:r>
            <a:r>
              <a:rPr lang="id-ID" dirty="0" smtClean="0">
                <a:solidFill>
                  <a:srgbClr val="FF0000"/>
                </a:solidFill>
              </a:rPr>
              <a:t>49</a:t>
            </a:r>
            <a:r>
              <a:rPr lang="id-ID" dirty="0" smtClean="0"/>
              <a:t>; PTN/A/KL 34; </a:t>
            </a:r>
            <a:r>
              <a:rPr lang="id-ID" dirty="0" smtClean="0">
                <a:solidFill>
                  <a:srgbClr val="00B050"/>
                </a:solidFill>
              </a:rPr>
              <a:t>PTS 15</a:t>
            </a:r>
          </a:p>
          <a:p>
            <a:endParaRPr lang="id-ID" dirty="0" smtClean="0">
              <a:solidFill>
                <a:srgbClr val="00B050"/>
              </a:solidFill>
            </a:endParaRPr>
          </a:p>
          <a:p>
            <a:pPr lvl="1"/>
            <a:r>
              <a:rPr lang="id-ID" sz="2000" dirty="0" smtClean="0">
                <a:solidFill>
                  <a:srgbClr val="00B050"/>
                </a:solidFill>
              </a:rPr>
              <a:t>Bagaimana Peta PTS “A”?</a:t>
            </a:r>
          </a:p>
          <a:p>
            <a:pPr lvl="2"/>
            <a:r>
              <a:rPr lang="id-ID" sz="2000" dirty="0" smtClean="0">
                <a:solidFill>
                  <a:srgbClr val="00B050"/>
                </a:solidFill>
              </a:rPr>
              <a:t>Semua di Pulau Jawa</a:t>
            </a:r>
          </a:p>
          <a:p>
            <a:pPr lvl="2"/>
            <a:r>
              <a:rPr lang="id-ID" sz="2000" dirty="0" smtClean="0">
                <a:solidFill>
                  <a:srgbClr val="00B050"/>
                </a:solidFill>
              </a:rPr>
              <a:t>Yayasan:</a:t>
            </a:r>
          </a:p>
          <a:p>
            <a:pPr lvl="3"/>
            <a:r>
              <a:rPr lang="id-ID" sz="2000" dirty="0" smtClean="0">
                <a:solidFill>
                  <a:srgbClr val="00B050"/>
                </a:solidFill>
              </a:rPr>
              <a:t>Islam                 : 4, yang 3 diantaranya PTM</a:t>
            </a:r>
          </a:p>
          <a:p>
            <a:pPr lvl="3"/>
            <a:r>
              <a:rPr lang="id-ID" sz="2000" dirty="0" smtClean="0">
                <a:solidFill>
                  <a:srgbClr val="00B050"/>
                </a:solidFill>
              </a:rPr>
              <a:t>Kristen/Katolik:  5 (Petra, Ubaya, Widya Mandala, USD, UAJ Jkt)</a:t>
            </a:r>
          </a:p>
          <a:p>
            <a:pPr lvl="3"/>
            <a:r>
              <a:rPr lang="id-ID" sz="2000" dirty="0" smtClean="0">
                <a:solidFill>
                  <a:srgbClr val="00B050"/>
                </a:solidFill>
              </a:rPr>
              <a:t>Umum	  : 4 (</a:t>
            </a:r>
            <a:r>
              <a:rPr lang="id-ID" sz="1600" dirty="0" smtClean="0">
                <a:solidFill>
                  <a:srgbClr val="00B050"/>
                </a:solidFill>
              </a:rPr>
              <a:t>UG, STIE Perbanas, Mercu Buana,Telkom</a:t>
            </a:r>
            <a:r>
              <a:rPr lang="id-ID" sz="1400" dirty="0" smtClean="0">
                <a:solidFill>
                  <a:srgbClr val="00B050"/>
                </a:solidFill>
              </a:rPr>
              <a:t>)</a:t>
            </a:r>
            <a:r>
              <a:rPr lang="id-ID" sz="2000" dirty="0" smtClean="0">
                <a:solidFill>
                  <a:srgbClr val="00B050"/>
                </a:solidFill>
              </a:rPr>
              <a:t>*</a:t>
            </a:r>
          </a:p>
          <a:p>
            <a:pPr lvl="3"/>
            <a:r>
              <a:rPr lang="id-ID" sz="2000" dirty="0" smtClean="0">
                <a:solidFill>
                  <a:srgbClr val="00B050"/>
                </a:solidFill>
              </a:rPr>
              <a:t>Konglomerat     : 1 (Universitas Multi Media)</a:t>
            </a:r>
          </a:p>
          <a:p>
            <a:pPr lvl="1"/>
            <a:endParaRPr lang="id-ID" dirty="0" smtClean="0">
              <a:solidFill>
                <a:srgbClr val="00B050"/>
              </a:solidFill>
            </a:endParaRPr>
          </a:p>
        </p:txBody>
      </p:sp>
      <p:pic>
        <p:nvPicPr>
          <p:cNvPr id="43010" name="Picture 2" descr="Hasil gambar untuk universitas muhammadiyah purwoker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-171400"/>
            <a:ext cx="3923928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924800" cy="1143000"/>
          </a:xfrm>
        </p:spPr>
        <p:txBody>
          <a:bodyPr>
            <a:normAutofit/>
          </a:bodyPr>
          <a:lstStyle/>
          <a:p>
            <a:r>
              <a:rPr lang="id-ID" sz="4000" b="1" dirty="0" smtClean="0"/>
              <a:t>PTM : Mutu, keniscayaan!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PTM hadir bukan sekedar ada, namun </a:t>
            </a:r>
          </a:p>
          <a:p>
            <a:pPr>
              <a:buNone/>
            </a:pPr>
            <a:r>
              <a:rPr lang="id-ID" dirty="0" smtClean="0"/>
              <a:t>	untuk berkontribusi melahirkan insan </a:t>
            </a:r>
          </a:p>
          <a:p>
            <a:pPr>
              <a:buNone/>
            </a:pPr>
            <a:r>
              <a:rPr lang="id-ID" dirty="0" smtClean="0"/>
              <a:t>	cerdas, percaya diri, dan berakhlak mulia</a:t>
            </a:r>
          </a:p>
          <a:p>
            <a:r>
              <a:rPr lang="id-ID" dirty="0" smtClean="0"/>
              <a:t>Kuantitas penting sebagai organisasi dakwah, namun kualitas lebih penting: hadir, dibutuhkan, dan memberikan manfaat bagi umat manusia</a:t>
            </a:r>
          </a:p>
          <a:p>
            <a:pPr lvl="1"/>
            <a:r>
              <a:rPr lang="id-ID" sz="3600" dirty="0" smtClean="0"/>
              <a:t>Mutu adalah suatu keniscayaan bagi PTM</a:t>
            </a:r>
          </a:p>
          <a:p>
            <a:pPr lvl="1"/>
            <a:r>
              <a:rPr lang="id-ID" sz="3600" dirty="0" smtClean="0"/>
              <a:t>Karena itu pernah morotarium pendirian PTM demi mutu!!!</a:t>
            </a:r>
          </a:p>
          <a:p>
            <a:endParaRPr lang="en-US" dirty="0"/>
          </a:p>
        </p:txBody>
      </p:sp>
      <p:pic>
        <p:nvPicPr>
          <p:cNvPr id="5122" name="Picture 2" descr="Hasil gambar untuk stikes muhammadiyah kud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88640"/>
            <a:ext cx="2195736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57452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id-ID" dirty="0" smtClean="0"/>
              <a:t>Keharusan mendorong PTM AIPT “A”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i="1" dirty="0" smtClean="0">
                <a:sym typeface="Wingdings" pitchFamily="2" charset="2"/>
              </a:rPr>
              <a:t>Trade mark </a:t>
            </a:r>
            <a:r>
              <a:rPr lang="id-ID" dirty="0" smtClean="0">
                <a:sym typeface="Wingdings" pitchFamily="2" charset="2"/>
              </a:rPr>
              <a:t>sebagai PT berkualitas harus dijaga dan dipertahankan</a:t>
            </a:r>
          </a:p>
          <a:p>
            <a:r>
              <a:rPr lang="id-ID" dirty="0" smtClean="0"/>
              <a:t>Posisi PTM semakin “terancam” </a:t>
            </a:r>
            <a:r>
              <a:rPr lang="id-ID" dirty="0" smtClean="0">
                <a:sym typeface="Wingdings" pitchFamily="2" charset="2"/>
              </a:rPr>
              <a:t> porsi yang A menurun</a:t>
            </a:r>
          </a:p>
          <a:p>
            <a:r>
              <a:rPr lang="id-ID" dirty="0" smtClean="0"/>
              <a:t>Ada upaya PT Lain menjadikan PTM sbg </a:t>
            </a:r>
            <a:r>
              <a:rPr lang="id-ID" i="1" dirty="0" smtClean="0"/>
              <a:t>bench mark </a:t>
            </a:r>
            <a:r>
              <a:rPr lang="id-ID" dirty="0" smtClean="0"/>
              <a:t>dan ingin mengungguli</a:t>
            </a:r>
          </a:p>
          <a:p>
            <a:r>
              <a:rPr lang="id-ID" dirty="0" smtClean="0"/>
              <a:t>Ada akselerasi kuantitas dan kualitas PTS lainnya</a:t>
            </a:r>
          </a:p>
          <a:p>
            <a:r>
              <a:rPr lang="id-ID" dirty="0" smtClean="0"/>
              <a:t>Peta PT keagamaan lain “leading”</a:t>
            </a:r>
          </a:p>
          <a:p>
            <a:r>
              <a:rPr lang="id-ID" dirty="0" smtClean="0"/>
              <a:t>Konglomerasi PT (?)</a:t>
            </a:r>
            <a:endParaRPr lang="en-US" dirty="0"/>
          </a:p>
        </p:txBody>
      </p:sp>
      <p:pic>
        <p:nvPicPr>
          <p:cNvPr id="41986" name="Picture 2" descr="Hasil gambar untuk universitas muhammadiyah semar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509120"/>
            <a:ext cx="3491880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Keharusan mendorong PTM AIPT “A”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Strategi Majelis Diktilitbang: stimulus yang paling mungkin menuju AIPT “A”  </a:t>
            </a:r>
            <a:r>
              <a:rPr lang="id-ID" dirty="0" smtClean="0">
                <a:sym typeface="Wingdings" pitchFamily="2" charset="2"/>
              </a:rPr>
              <a:t> yg “B”</a:t>
            </a:r>
          </a:p>
          <a:p>
            <a:r>
              <a:rPr lang="id-ID" dirty="0" smtClean="0">
                <a:sym typeface="Wingdings" pitchFamily="2" charset="2"/>
              </a:rPr>
              <a:t>Melakukan persiapan dan simulasi secepatnya</a:t>
            </a:r>
          </a:p>
          <a:p>
            <a:r>
              <a:rPr lang="id-ID" dirty="0" smtClean="0">
                <a:sym typeface="Wingdings" pitchFamily="2" charset="2"/>
              </a:rPr>
              <a:t>Lakukan simulasi dan Reakreditasi secepatnya</a:t>
            </a:r>
          </a:p>
          <a:p>
            <a:r>
              <a:rPr lang="id-ID" dirty="0" smtClean="0">
                <a:sym typeface="Wingdings" pitchFamily="2" charset="2"/>
              </a:rPr>
              <a:t>Memberikan Pelatihan dan pendampingan –&gt; in-house atau off house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Pimpinan PTM yang AIPT “B” harus </a:t>
            </a:r>
            <a:r>
              <a:rPr lang="id-ID" i="1" dirty="0" smtClean="0">
                <a:sym typeface="Wingdings" pitchFamily="2" charset="2"/>
              </a:rPr>
              <a:t>concern </a:t>
            </a:r>
            <a:r>
              <a:rPr lang="id-ID" dirty="0" smtClean="0">
                <a:sym typeface="Wingdings" pitchFamily="2" charset="2"/>
              </a:rPr>
              <a:t>menyiapkan reakreditasi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Team AIPT sejak jauh hari harus sudah dibentuk, bahkan usai memperoleh AIPT “B”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Langsung berupaya meningkatkan nilai pada semua standar yang ada dengan perbaikan susbtantifnya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24936" cy="1143000"/>
          </a:xfrm>
        </p:spPr>
        <p:txBody>
          <a:bodyPr>
            <a:noAutofit/>
          </a:bodyPr>
          <a:lstStyle/>
          <a:p>
            <a:r>
              <a:rPr lang="id-ID" sz="3600" b="1" dirty="0" smtClean="0"/>
              <a:t>Perkembangan dan </a:t>
            </a:r>
            <a:br>
              <a:rPr lang="id-ID" sz="3600" b="1" dirty="0" smtClean="0"/>
            </a:br>
            <a:r>
              <a:rPr lang="id-ID" sz="3600" b="1" dirty="0" smtClean="0"/>
              <a:t>Urgensi Pendampingan AIPT</a:t>
            </a:r>
            <a:endParaRPr lang="en-US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11560" y="2060848"/>
          <a:ext cx="7467600" cy="346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520"/>
                <a:gridCol w="1493520"/>
                <a:gridCol w="1493520"/>
                <a:gridCol w="1493520"/>
                <a:gridCol w="1493520"/>
              </a:tblGrid>
              <a:tr h="1224136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Tahun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A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B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C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Belum</a:t>
                      </a:r>
                      <a:r>
                        <a:rPr lang="id-ID" sz="3600" dirty="0" smtClean="0"/>
                        <a:t> AIPT</a:t>
                      </a:r>
                      <a:endParaRPr lang="en-US" sz="3600" dirty="0"/>
                    </a:p>
                  </a:txBody>
                  <a:tcPr/>
                </a:tc>
              </a:tr>
              <a:tr h="746826"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2015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2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18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50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94</a:t>
                      </a:r>
                      <a:endParaRPr lang="en-US" sz="3600" dirty="0"/>
                    </a:p>
                  </a:txBody>
                  <a:tcPr/>
                </a:tc>
              </a:tr>
              <a:tr h="746826"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2016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2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28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59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75</a:t>
                      </a:r>
                      <a:endParaRPr lang="en-US" sz="3600" dirty="0"/>
                    </a:p>
                  </a:txBody>
                  <a:tcPr/>
                </a:tc>
              </a:tr>
              <a:tr h="746826"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2017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3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39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56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71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24936" cy="1143000"/>
          </a:xfrm>
        </p:spPr>
        <p:txBody>
          <a:bodyPr>
            <a:noAutofit/>
          </a:bodyPr>
          <a:lstStyle/>
          <a:p>
            <a:r>
              <a:rPr lang="id-ID" sz="3600" b="1" dirty="0" smtClean="0"/>
              <a:t>Perkembangan dan </a:t>
            </a:r>
            <a:br>
              <a:rPr lang="id-ID" sz="3600" b="1" dirty="0" smtClean="0"/>
            </a:br>
            <a:r>
              <a:rPr lang="id-ID" sz="3600" b="1" dirty="0" smtClean="0"/>
              <a:t>Urgensi Pendampingan : Prodi</a:t>
            </a:r>
            <a:endParaRPr lang="en-US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899592" y="1988840"/>
          <a:ext cx="7270224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556"/>
                <a:gridCol w="1817556"/>
                <a:gridCol w="1817556"/>
                <a:gridCol w="1817556"/>
              </a:tblGrid>
              <a:tr h="1098250"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Tahun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B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C</a:t>
                      </a:r>
                      <a:endParaRPr lang="en-US" sz="3200" dirty="0"/>
                    </a:p>
                  </a:txBody>
                  <a:tcPr/>
                </a:tc>
              </a:tr>
              <a:tr h="906058"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2015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6%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47%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47%</a:t>
                      </a:r>
                      <a:endParaRPr lang="en-US" sz="3200" dirty="0"/>
                    </a:p>
                  </a:txBody>
                  <a:tcPr/>
                </a:tc>
              </a:tr>
              <a:tr h="906058"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2016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7%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53%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40%</a:t>
                      </a:r>
                      <a:endParaRPr lang="en-US" sz="3200" dirty="0"/>
                    </a:p>
                  </a:txBody>
                  <a:tcPr/>
                </a:tc>
              </a:tr>
              <a:tr h="906058"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2017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8%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59%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34%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Menuju PTM Unggul?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7673280" cy="4873752"/>
          </a:xfrm>
        </p:spPr>
        <p:txBody>
          <a:bodyPr/>
          <a:lstStyle/>
          <a:p>
            <a:r>
              <a:rPr lang="id-ID" sz="2800" dirty="0" smtClean="0">
                <a:solidFill>
                  <a:srgbClr val="FF0000"/>
                </a:solidFill>
              </a:rPr>
              <a:t>Tidak bisa semua unggul</a:t>
            </a:r>
            <a:r>
              <a:rPr lang="id-ID" sz="2800" dirty="0" smtClean="0"/>
              <a:t>?</a:t>
            </a:r>
          </a:p>
          <a:p>
            <a:pPr lvl="1"/>
            <a:r>
              <a:rPr lang="id-ID" sz="3600" dirty="0" smtClean="0"/>
              <a:t>Memilih?</a:t>
            </a:r>
          </a:p>
          <a:p>
            <a:pPr lvl="1"/>
            <a:r>
              <a:rPr lang="id-ID" sz="3600" dirty="0" smtClean="0"/>
              <a:t>Yang mana?</a:t>
            </a:r>
          </a:p>
          <a:p>
            <a:pPr lvl="1"/>
            <a:r>
              <a:rPr lang="id-ID" sz="3600" dirty="0" smtClean="0"/>
              <a:t>Merger beberapa?</a:t>
            </a:r>
          </a:p>
          <a:p>
            <a:pPr lvl="1"/>
            <a:endParaRPr lang="id-ID" dirty="0"/>
          </a:p>
          <a:p>
            <a:pPr lvl="1"/>
            <a:endParaRPr lang="id-ID" dirty="0" smtClean="0"/>
          </a:p>
          <a:p>
            <a:pPr lvl="1"/>
            <a:r>
              <a:rPr lang="id-ID" dirty="0" smtClean="0"/>
              <a:t>Perlu ada visi dan strategi yang jelas yang disepakati bersama</a:t>
            </a:r>
            <a:endParaRPr lang="en-US" dirty="0"/>
          </a:p>
        </p:txBody>
      </p:sp>
      <p:pic>
        <p:nvPicPr>
          <p:cNvPr id="36866" name="Picture 2" descr="Hasil gambar untuk universitas muhammadiyah suraka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4067944" cy="378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224136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>Menuju PT  dan Prodi Unggul</a:t>
            </a:r>
            <a:r>
              <a:rPr lang="id-ID" dirty="0" smtClean="0"/>
              <a:t/>
            </a:r>
            <a:br>
              <a:rPr lang="id-ID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32859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id-ID" dirty="0" smtClean="0"/>
              <a:t>Potensi ada </a:t>
            </a:r>
            <a:r>
              <a:rPr lang="id-ID" dirty="0" smtClean="0">
                <a:sym typeface="Wingdings" pitchFamily="2" charset="2"/>
              </a:rPr>
              <a:t> bukti: </a:t>
            </a:r>
            <a:r>
              <a:rPr lang="id-ID" dirty="0" smtClean="0"/>
              <a:t>enam </a:t>
            </a:r>
            <a:r>
              <a:rPr lang="en-US" dirty="0" smtClean="0"/>
              <a:t> PTM </a:t>
            </a:r>
            <a:r>
              <a:rPr lang="en-US" dirty="0" err="1" smtClean="0"/>
              <a:t>terkareditasi</a:t>
            </a:r>
            <a:r>
              <a:rPr lang="en-US" dirty="0" smtClean="0"/>
              <a:t> A</a:t>
            </a:r>
            <a:r>
              <a:rPr lang="id-ID" dirty="0" smtClean="0"/>
              <a:t> dan lebih seratus  Prodi terakreditasi “A”</a:t>
            </a:r>
          </a:p>
          <a:p>
            <a:pPr lvl="0"/>
            <a:r>
              <a:rPr lang="id-ID" dirty="0" smtClean="0"/>
              <a:t>Posisi PTM bukanlah pemain pinggiran -&gt;PTM bisa bermain di kelas menengah dan atas di tanah air</a:t>
            </a:r>
          </a:p>
          <a:p>
            <a:pPr lvl="0"/>
            <a:r>
              <a:rPr lang="id-ID" dirty="0" smtClean="0"/>
              <a:t>sebagian unggul kualitasnya dari PTN</a:t>
            </a:r>
          </a:p>
          <a:p>
            <a:pPr lvl="0"/>
            <a:r>
              <a:rPr lang="id-ID" dirty="0" smtClean="0"/>
              <a:t>, walaupun secara kuantitas PTM relatif stagnan, dan secara kelembagaan maupun jumlah mahasiswa menurun </a:t>
            </a:r>
            <a:r>
              <a:rPr lang="id-ID" i="1" dirty="0" smtClean="0"/>
              <a:t>market share</a:t>
            </a:r>
            <a:r>
              <a:rPr lang="id-ID" dirty="0" smtClean="0"/>
              <a:t>-nya</a:t>
            </a:r>
          </a:p>
          <a:p>
            <a:pPr lvl="1"/>
            <a:r>
              <a:rPr lang="id-ID" dirty="0" smtClean="0"/>
              <a:t>ini bukan penurunan jumlah PTM dan mahasiswa PTM, melainkan karena pertumbuhan PTM yang di bawah pertumbuhan nasional. </a:t>
            </a:r>
          </a:p>
          <a:p>
            <a:pPr lvl="1"/>
            <a:r>
              <a:rPr lang="id-ID" dirty="0" smtClean="0"/>
              <a:t>kualitas Secara formal ini bisa dilihat dari nilai dan jumlah PTM terakreditasi, baik institusi maupun prodi. </a:t>
            </a:r>
          </a:p>
          <a:p>
            <a:pPr lvl="1"/>
            <a:r>
              <a:rPr lang="id-ID" dirty="0" smtClean="0"/>
              <a:t>Substantif, PTM relatif lebih baik dan lebih tertib dibandingkan kebanyakan PTS “perorangan”, terutama yang di daerah-daerah. Sudah lebih 48% PTM yang terakreditasi institusinya, sementara total PTS Indonesia masih sekitar 20%.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Perbaikan Mutu Berkelanjutan: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b="1" dirty="0" smtClean="0"/>
              <a:t>SPMI dan SPME harus menjadi Perhatian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d-ID" sz="2800" b="1" dirty="0" smtClean="0">
                <a:solidFill>
                  <a:srgbClr val="FFC000"/>
                </a:solidFill>
                <a:cs typeface="Times New Roman" pitchFamily="18" charset="0"/>
              </a:rPr>
              <a:t>Mutu</a:t>
            </a:r>
            <a:r>
              <a:rPr lang="id-ID" sz="28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id-ID" sz="2800" b="1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id-ID" sz="2800" b="1" dirty="0" smtClean="0">
                <a:cs typeface="Times New Roman" pitchFamily="18" charset="0"/>
              </a:rPr>
              <a:t> memenuhi atau melebihi keinginan pelanggan dan stakeholders  secara konsisten. </a:t>
            </a:r>
            <a:endParaRPr lang="en-US" sz="2800" b="1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id-ID" sz="2800" b="1" dirty="0" smtClean="0">
                <a:solidFill>
                  <a:srgbClr val="FFC000"/>
                </a:solidFill>
                <a:cs typeface="Times New Roman" pitchFamily="18" charset="0"/>
              </a:rPr>
              <a:t>Mutu</a:t>
            </a:r>
            <a:r>
              <a:rPr lang="id-ID" sz="28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id-ID" sz="2800" b="1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id-ID" sz="2800" b="1" dirty="0" smtClean="0">
                <a:cs typeface="Times New Roman" pitchFamily="18" charset="0"/>
              </a:rPr>
              <a:t> kesesuaian dengan kegunaan dan tujuan</a:t>
            </a:r>
            <a:r>
              <a:rPr lang="id-ID" sz="2800" b="1" dirty="0" smtClean="0"/>
              <a:t> </a:t>
            </a:r>
            <a:endParaRPr lang="en-US" sz="2800" b="1" dirty="0" smtClean="0"/>
          </a:p>
          <a:p>
            <a:pPr>
              <a:lnSpc>
                <a:spcPct val="80000"/>
              </a:lnSpc>
            </a:pPr>
            <a:r>
              <a:rPr lang="en-US" sz="2800" b="1" dirty="0" err="1" smtClean="0">
                <a:solidFill>
                  <a:srgbClr val="FFC000"/>
                </a:solidFill>
              </a:rPr>
              <a:t>Mutu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id-ID" sz="2800" b="1" dirty="0" smtClean="0">
                <a:sym typeface="Wingdings" pitchFamily="2" charset="2"/>
              </a:rPr>
              <a:t>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Kesesuaian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spesifikasi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standar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ditentukan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berlaku</a:t>
            </a:r>
            <a:endParaRPr lang="en-US" sz="2800" b="1" dirty="0" smtClean="0"/>
          </a:p>
          <a:p>
            <a:pPr>
              <a:lnSpc>
                <a:spcPct val="80000"/>
              </a:lnSpc>
            </a:pPr>
            <a:r>
              <a:rPr lang="en-US" sz="2800" b="1" dirty="0" err="1" smtClean="0">
                <a:solidFill>
                  <a:srgbClr val="FFC000"/>
                </a:solidFill>
              </a:rPr>
              <a:t>Mutu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id-ID" sz="2800" b="1" dirty="0" smtClean="0">
                <a:sym typeface="Wingdings" pitchFamily="2" charset="2"/>
              </a:rPr>
              <a:t>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Sifat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karakteristik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produk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atau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jasa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memenuhi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kebutuhan</a:t>
            </a:r>
            <a:r>
              <a:rPr lang="en-US" sz="2800" b="1" dirty="0" smtClean="0"/>
              <a:t>/ </a:t>
            </a:r>
            <a:r>
              <a:rPr lang="en-US" sz="2800" b="1" dirty="0" err="1" smtClean="0"/>
              <a:t>harapan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pelanggan</a:t>
            </a:r>
            <a:r>
              <a:rPr lang="en-US" sz="2800" b="1" dirty="0" smtClean="0"/>
              <a:t> (ISO 9000</a:t>
            </a:r>
            <a:r>
              <a:rPr lang="en-US" b="1" dirty="0" smtClean="0"/>
              <a:t>)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304800"/>
            <a:ext cx="8467725" cy="6400800"/>
          </a:xfrm>
        </p:spPr>
        <p:txBody>
          <a:bodyPr>
            <a:normAutofit fontScale="92500" lnSpcReduction="20000"/>
          </a:bodyPr>
          <a:lstStyle/>
          <a:p>
            <a:r>
              <a:rPr lang="id-ID" sz="2800" b="1" dirty="0" smtClean="0">
                <a:solidFill>
                  <a:srgbClr val="FFC000"/>
                </a:solidFill>
                <a:latin typeface="+mj-lt"/>
              </a:rPr>
              <a:t>Mutu pendidikan tinggi </a:t>
            </a:r>
            <a:r>
              <a:rPr lang="id-ID" sz="2800" b="1" dirty="0" smtClean="0">
                <a:latin typeface="+mj-lt"/>
              </a:rPr>
              <a:t>adalah tingkat kesesuaian antara penyelenggaraan</a:t>
            </a:r>
          </a:p>
          <a:p>
            <a:pPr>
              <a:buFont typeface="Wingdings" pitchFamily="2" charset="2"/>
              <a:buNone/>
            </a:pPr>
            <a:r>
              <a:rPr lang="id-ID" sz="2800" b="1" dirty="0" smtClean="0">
                <a:latin typeface="+mj-lt"/>
              </a:rPr>
              <a:t>   pendidikan tinggi dengan Standar   </a:t>
            </a:r>
          </a:p>
          <a:p>
            <a:pPr>
              <a:buFont typeface="Wingdings" pitchFamily="2" charset="2"/>
              <a:buNone/>
            </a:pPr>
            <a:r>
              <a:rPr lang="id-ID" sz="2800" b="1" dirty="0" smtClean="0">
                <a:latin typeface="+mj-lt"/>
              </a:rPr>
              <a:t>   Pendidikan Tinggi yang terdiri atas</a:t>
            </a:r>
          </a:p>
          <a:p>
            <a:pPr>
              <a:buFont typeface="Wingdings" pitchFamily="2" charset="2"/>
              <a:buNone/>
            </a:pPr>
            <a:r>
              <a:rPr lang="id-ID" sz="2800" b="1" dirty="0" smtClean="0">
                <a:latin typeface="+mj-lt"/>
              </a:rPr>
              <a:t>   Standar Nasional Pendidikan Tinggi dan</a:t>
            </a:r>
          </a:p>
          <a:p>
            <a:pPr>
              <a:buFont typeface="Wingdings" pitchFamily="2" charset="2"/>
              <a:buNone/>
            </a:pPr>
            <a:r>
              <a:rPr lang="id-ID" sz="2800" b="1" dirty="0" smtClean="0">
                <a:latin typeface="+mj-lt"/>
              </a:rPr>
              <a:t>   Standar Pendidikan Tinggi </a:t>
            </a:r>
            <a:r>
              <a:rPr lang="id-ID" sz="2800" b="1" dirty="0" smtClean="0">
                <a:latin typeface="+mj-lt"/>
                <a:ea typeface="Adobe Fan Heiti Std B" pitchFamily="34" charset="-128"/>
              </a:rPr>
              <a:t>yang </a:t>
            </a:r>
          </a:p>
          <a:p>
            <a:pPr>
              <a:buFont typeface="Wingdings" pitchFamily="2" charset="2"/>
              <a:buNone/>
            </a:pPr>
            <a:r>
              <a:rPr lang="id-ID" sz="2800" b="1" dirty="0" smtClean="0">
                <a:latin typeface="+mj-lt"/>
                <a:ea typeface="Adobe Fan Heiti Std B" pitchFamily="34" charset="-128"/>
              </a:rPr>
              <a:t>   ditetapkan oleh Perguruan Tinggi. (Permen  P&amp;K N0.50 Tahun 2014)</a:t>
            </a:r>
            <a:endParaRPr lang="id-ID" sz="2800" b="1" dirty="0" smtClean="0">
              <a:latin typeface="+mj-lt"/>
            </a:endParaRPr>
          </a:p>
          <a:p>
            <a:r>
              <a:rPr lang="id-ID" sz="2800" b="1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Mutu pendidikan tinggi </a:t>
            </a:r>
            <a:r>
              <a:rPr lang="id-ID" sz="2800" b="1" dirty="0" smtClean="0">
                <a:latin typeface="+mj-lt"/>
                <a:cs typeface="Times New Roman" pitchFamily="18" charset="0"/>
              </a:rPr>
              <a:t>merupakan sekumpulan sifat khas lulusan dan institusi penyelenggara pendidikan tinggi yang sesuai dengan kebutuhan dan persyaratan pelanggan, mempunyai sifat kebaikan dan standar tertentu</a:t>
            </a:r>
          </a:p>
          <a:p>
            <a:pPr lvl="1"/>
            <a:r>
              <a:rPr lang="id-ID" sz="2400" b="1" dirty="0" smtClean="0">
                <a:solidFill>
                  <a:srgbClr val="FFC000"/>
                </a:solidFill>
                <a:cs typeface="Times New Roman" pitchFamily="18" charset="0"/>
              </a:rPr>
              <a:t>Mutu perguruan tinggi  </a:t>
            </a:r>
            <a:r>
              <a:rPr lang="id-ID" sz="2400" b="1" dirty="0" smtClean="0">
                <a:cs typeface="Times New Roman" pitchFamily="18" charset="0"/>
              </a:rPr>
              <a:t>merupakan faktor dan indikator utama untuk memenangkan persaingan nasional maupun global dunia pendidikan dan perguruan tinggi.</a:t>
            </a:r>
            <a:r>
              <a:rPr lang="id-ID" sz="2400" b="1" dirty="0" smtClean="0"/>
              <a:t> </a:t>
            </a:r>
          </a:p>
          <a:p>
            <a:pPr lvl="1"/>
            <a:endParaRPr lang="en-US" sz="2500" b="1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dirty="0" smtClean="0"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2400"/>
            <a:ext cx="8215312" cy="6705600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folHlink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sv-SE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Sistem </a:t>
            </a:r>
            <a:r>
              <a:rPr lang="sv-SE" sz="2800" dirty="0">
                <a:solidFill>
                  <a:srgbClr val="FFC000"/>
                </a:solidFill>
                <a:latin typeface="Arial Black" panose="020B0A04020102020204" pitchFamily="34" charset="0"/>
              </a:rPr>
              <a:t>Penjaminan Mutu Pendidikan Tinggi </a:t>
            </a:r>
            <a:r>
              <a:rPr lang="id-ID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(SPM PT)</a:t>
            </a:r>
            <a:r>
              <a:rPr lang="sv-SE" sz="2800" dirty="0" smtClean="0">
                <a:latin typeface="Arial Black" panose="020B0A04020102020204" pitchFamily="34" charset="0"/>
              </a:rPr>
              <a:t>adalah </a:t>
            </a:r>
            <a:r>
              <a:rPr lang="sv-SE" sz="2800" dirty="0">
                <a:latin typeface="Arial Black" panose="020B0A04020102020204" pitchFamily="34" charset="0"/>
              </a:rPr>
              <a:t>kegiatan </a:t>
            </a:r>
            <a:r>
              <a:rPr lang="sv-SE" sz="2800" dirty="0" smtClean="0">
                <a:latin typeface="Arial Black" panose="020B0A04020102020204" pitchFamily="34" charset="0"/>
              </a:rPr>
              <a:t>sistemik</a:t>
            </a:r>
            <a:r>
              <a:rPr lang="id-ID" sz="2800" dirty="0" smtClean="0">
                <a:latin typeface="Arial Black" panose="020B0A04020102020204" pitchFamily="34" charset="0"/>
              </a:rPr>
              <a:t> untuk </a:t>
            </a:r>
            <a:r>
              <a:rPr lang="id-ID" sz="2800" dirty="0">
                <a:latin typeface="Arial Black" panose="020B0A04020102020204" pitchFamily="34" charset="0"/>
              </a:rPr>
              <a:t>meningkatkan </a:t>
            </a:r>
            <a:r>
              <a:rPr lang="id-ID" sz="2800" dirty="0" smtClean="0">
                <a:latin typeface="Arial Black" panose="020B0A04020102020204" pitchFamily="34" charset="0"/>
              </a:rPr>
              <a:t>mutu </a:t>
            </a:r>
            <a:r>
              <a:rPr lang="id-ID" sz="2800" dirty="0">
                <a:latin typeface="Arial Black" panose="020B0A04020102020204" pitchFamily="34" charset="0"/>
              </a:rPr>
              <a:t>pendidikan tinggi secara berencana </a:t>
            </a:r>
            <a:r>
              <a:rPr lang="id-ID" sz="2800" dirty="0" smtClean="0">
                <a:latin typeface="Arial Black" panose="020B0A04020102020204" pitchFamily="34" charset="0"/>
              </a:rPr>
              <a:t>dan berkelanjutan. (Permen P&amp;K N0.50 Tahun 2014)</a:t>
            </a:r>
            <a:endParaRPr lang="id-ID" sz="2800" dirty="0"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id-ID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Sistem </a:t>
            </a:r>
            <a:r>
              <a:rPr lang="id-ID" sz="2800" dirty="0">
                <a:solidFill>
                  <a:srgbClr val="FFC000"/>
                </a:solidFill>
                <a:latin typeface="Arial Black" panose="020B0A04020102020204" pitchFamily="34" charset="0"/>
              </a:rPr>
              <a:t>Penjaminan </a:t>
            </a:r>
            <a:r>
              <a:rPr lang="id-ID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Mutu Internal (SPMI)</a:t>
            </a:r>
            <a:r>
              <a:rPr lang="id-ID" sz="2800" dirty="0" smtClean="0">
                <a:latin typeface="Arial Black" panose="020B0A04020102020204" pitchFamily="34" charset="0"/>
              </a:rPr>
              <a:t> adalah kegiatan </a:t>
            </a:r>
            <a:r>
              <a:rPr lang="id-ID" sz="2800" dirty="0">
                <a:latin typeface="Arial Black" panose="020B0A04020102020204" pitchFamily="34" charset="0"/>
              </a:rPr>
              <a:t>sistemik penjaminan mutu pendidikan tinggi oleh </a:t>
            </a:r>
            <a:r>
              <a:rPr lang="id-ID" sz="2800" dirty="0" smtClean="0">
                <a:latin typeface="Arial Black" panose="020B0A04020102020204" pitchFamily="34" charset="0"/>
              </a:rPr>
              <a:t>setiap perguruan </a:t>
            </a:r>
            <a:r>
              <a:rPr lang="id-ID" sz="2800" dirty="0">
                <a:latin typeface="Arial Black" panose="020B0A04020102020204" pitchFamily="34" charset="0"/>
              </a:rPr>
              <a:t>tinggi secara otonom u n t u k mengendalikan dan </a:t>
            </a:r>
            <a:r>
              <a:rPr lang="id-ID" sz="2800" dirty="0" smtClean="0">
                <a:latin typeface="Arial Black" panose="020B0A04020102020204" pitchFamily="34" charset="0"/>
              </a:rPr>
              <a:t>meningkatkan penyelenggaraan </a:t>
            </a:r>
            <a:r>
              <a:rPr lang="id-ID" sz="2800" dirty="0">
                <a:latin typeface="Arial Black" panose="020B0A04020102020204" pitchFamily="34" charset="0"/>
              </a:rPr>
              <a:t>pendidikan tinggi secara berencana dan berkelanjutan</a:t>
            </a:r>
            <a:r>
              <a:rPr lang="id-ID" sz="2800" dirty="0" smtClean="0">
                <a:latin typeface="Arial Black" panose="020B0A04020102020204" pitchFamily="34" charset="0"/>
              </a:rPr>
              <a:t>.</a:t>
            </a:r>
            <a:endParaRPr lang="id-ID" sz="28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5888"/>
            <a:ext cx="8640763" cy="6337300"/>
          </a:xfrm>
          <a:solidFill>
            <a:srgbClr val="FFEF66"/>
          </a:solidFill>
        </p:spPr>
        <p:txBody>
          <a:bodyPr>
            <a:normAutofit lnSpcReduction="10000"/>
          </a:bodyPr>
          <a:lstStyle/>
          <a:p>
            <a:pPr>
              <a:defRPr/>
            </a:pPr>
            <a:endParaRPr lang="id-ID" sz="2400" b="1" dirty="0" smtClean="0"/>
          </a:p>
          <a:p>
            <a:pPr>
              <a:defRPr/>
            </a:pPr>
            <a:endParaRPr lang="id-ID" sz="2400" b="1" dirty="0" smtClean="0"/>
          </a:p>
          <a:p>
            <a:pPr>
              <a:defRPr/>
            </a:pPr>
            <a:endParaRPr lang="id-ID" sz="2400" b="1" dirty="0" smtClean="0"/>
          </a:p>
          <a:p>
            <a:pPr>
              <a:defRPr/>
            </a:pPr>
            <a:endParaRPr lang="id-ID" sz="2400" b="1" dirty="0" smtClean="0"/>
          </a:p>
          <a:p>
            <a:pPr>
              <a:defRPr/>
            </a:pPr>
            <a:endParaRPr lang="id-ID" sz="2400" b="1" dirty="0" smtClean="0"/>
          </a:p>
          <a:p>
            <a:pPr>
              <a:defRPr/>
            </a:pPr>
            <a:endParaRPr lang="id-ID" sz="2400" b="1" dirty="0" smtClean="0"/>
          </a:p>
          <a:p>
            <a:pPr>
              <a:defRPr/>
            </a:pPr>
            <a:endParaRPr lang="id-ID" sz="2400" b="1" dirty="0" smtClean="0"/>
          </a:p>
          <a:p>
            <a:pPr>
              <a:defRPr/>
            </a:pPr>
            <a:endParaRPr lang="id-ID" sz="2400" b="1" dirty="0" smtClean="0"/>
          </a:p>
          <a:p>
            <a:pPr>
              <a:defRPr/>
            </a:pPr>
            <a:endParaRPr lang="id-ID" sz="2400" b="1" dirty="0" smtClean="0"/>
          </a:p>
          <a:p>
            <a:pPr>
              <a:defRPr/>
            </a:pPr>
            <a:endParaRPr lang="id-ID" sz="2400" b="1" dirty="0" smtClean="0"/>
          </a:p>
          <a:p>
            <a:pPr>
              <a:defRPr/>
            </a:pPr>
            <a:r>
              <a:rPr lang="id-ID" sz="1600" b="1" dirty="0" smtClean="0">
                <a:solidFill>
                  <a:schemeClr val="bg1"/>
                </a:solidFill>
              </a:rPr>
              <a:t>Keterangan :</a:t>
            </a:r>
          </a:p>
          <a:p>
            <a:pPr>
              <a:defRPr/>
            </a:pPr>
            <a:r>
              <a:rPr lang="id-ID" sz="1600" b="1" dirty="0" smtClean="0">
                <a:solidFill>
                  <a:schemeClr val="bg1"/>
                </a:solidFill>
              </a:rPr>
              <a:t>Standar Pendidikan Tinggi (Standar Dikti) </a:t>
            </a:r>
            <a:r>
              <a:rPr lang="id-ID" sz="1600" dirty="0" smtClean="0">
                <a:solidFill>
                  <a:schemeClr val="bg1"/>
                </a:solidFill>
              </a:rPr>
              <a:t>yang terdiri atas:</a:t>
            </a:r>
          </a:p>
          <a:p>
            <a:pPr>
              <a:defRPr/>
            </a:pPr>
            <a:r>
              <a:rPr lang="id-ID" sz="1600" dirty="0" smtClean="0">
                <a:solidFill>
                  <a:schemeClr val="bg1"/>
                </a:solidFill>
              </a:rPr>
              <a:t>a. </a:t>
            </a:r>
            <a:r>
              <a:rPr lang="id-ID" sz="1600" b="1" dirty="0" smtClean="0">
                <a:solidFill>
                  <a:schemeClr val="bg1"/>
                </a:solidFill>
              </a:rPr>
              <a:t>Standar Nasional Pendidikan Tinggi (SN Dikti); </a:t>
            </a:r>
            <a:r>
              <a:rPr lang="id-ID" sz="1600" dirty="0" smtClean="0">
                <a:solidFill>
                  <a:schemeClr val="bg1"/>
                </a:solidFill>
              </a:rPr>
              <a:t>dan</a:t>
            </a:r>
          </a:p>
          <a:p>
            <a:pPr>
              <a:defRPr/>
            </a:pPr>
            <a:r>
              <a:rPr lang="id-ID" sz="1600" dirty="0" smtClean="0">
                <a:solidFill>
                  <a:schemeClr val="bg1"/>
                </a:solidFill>
              </a:rPr>
              <a:t>b. </a:t>
            </a:r>
            <a:r>
              <a:rPr lang="id-ID" sz="1600" b="1" dirty="0" smtClean="0">
                <a:solidFill>
                  <a:schemeClr val="bg1"/>
                </a:solidFill>
              </a:rPr>
              <a:t>Standar Pendidikan Tinggi yang ditetapkan oleh masing-masing Perguruan Tinggi.</a:t>
            </a:r>
          </a:p>
          <a:p>
            <a:pPr>
              <a:defRPr/>
            </a:pPr>
            <a:r>
              <a:rPr lang="id-ID" sz="2000" b="1" dirty="0" smtClean="0">
                <a:solidFill>
                  <a:schemeClr val="bg1"/>
                </a:solidFill>
                <a:latin typeface="Arial Black" pitchFamily="34" charset="0"/>
              </a:rPr>
              <a:t>                  Gambar . </a:t>
            </a:r>
            <a:r>
              <a:rPr lang="id-ID" sz="2000" dirty="0" smtClean="0">
                <a:solidFill>
                  <a:schemeClr val="bg1"/>
                </a:solidFill>
                <a:latin typeface="Arial Black" pitchFamily="34" charset="0"/>
              </a:rPr>
              <a:t>Mekanisme SPM Dikti</a:t>
            </a:r>
          </a:p>
        </p:txBody>
      </p:sp>
      <p:pic>
        <p:nvPicPr>
          <p:cNvPr id="4099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63" y="242888"/>
            <a:ext cx="7354887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8172450" y="908050"/>
            <a:ext cx="647700" cy="2974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id-ID">
                <a:solidFill>
                  <a:schemeClr val="bg1"/>
                </a:solidFill>
                <a:latin typeface="Arial Black" pitchFamily="34" charset="0"/>
              </a:rPr>
              <a:t>A</a:t>
            </a:r>
          </a:p>
          <a:p>
            <a:pPr algn="ctr">
              <a:defRPr/>
            </a:pPr>
            <a:r>
              <a:rPr lang="id-ID">
                <a:solidFill>
                  <a:schemeClr val="bg1"/>
                </a:solidFill>
                <a:latin typeface="Arial Black" pitchFamily="34" charset="0"/>
              </a:rPr>
              <a:t>K</a:t>
            </a:r>
          </a:p>
          <a:p>
            <a:pPr algn="ctr">
              <a:defRPr/>
            </a:pPr>
            <a:r>
              <a:rPr lang="id-ID">
                <a:solidFill>
                  <a:schemeClr val="bg1"/>
                </a:solidFill>
                <a:latin typeface="Arial Black" pitchFamily="34" charset="0"/>
              </a:rPr>
              <a:t>R</a:t>
            </a:r>
          </a:p>
          <a:p>
            <a:pPr algn="ctr">
              <a:defRPr/>
            </a:pPr>
            <a:r>
              <a:rPr lang="id-ID">
                <a:solidFill>
                  <a:schemeClr val="bg1"/>
                </a:solidFill>
                <a:latin typeface="Arial Black" pitchFamily="34" charset="0"/>
              </a:rPr>
              <a:t>E</a:t>
            </a:r>
          </a:p>
          <a:p>
            <a:pPr algn="ctr">
              <a:defRPr/>
            </a:pPr>
            <a:r>
              <a:rPr lang="id-ID">
                <a:solidFill>
                  <a:schemeClr val="bg1"/>
                </a:solidFill>
                <a:latin typeface="Arial Black" pitchFamily="34" charset="0"/>
              </a:rPr>
              <a:t>D</a:t>
            </a:r>
          </a:p>
          <a:p>
            <a:pPr algn="ctr">
              <a:defRPr/>
            </a:pPr>
            <a:r>
              <a:rPr lang="id-ID">
                <a:solidFill>
                  <a:schemeClr val="bg1"/>
                </a:solidFill>
                <a:latin typeface="Arial Black" pitchFamily="34" charset="0"/>
              </a:rPr>
              <a:t>I</a:t>
            </a:r>
          </a:p>
          <a:p>
            <a:pPr algn="ctr">
              <a:defRPr/>
            </a:pPr>
            <a:r>
              <a:rPr lang="id-ID">
                <a:solidFill>
                  <a:schemeClr val="bg1"/>
                </a:solidFill>
                <a:latin typeface="Arial Black" pitchFamily="34" charset="0"/>
              </a:rPr>
              <a:t>T</a:t>
            </a:r>
          </a:p>
          <a:p>
            <a:pPr algn="ctr">
              <a:defRPr/>
            </a:pPr>
            <a:r>
              <a:rPr lang="id-ID">
                <a:solidFill>
                  <a:schemeClr val="bg1"/>
                </a:solidFill>
                <a:latin typeface="Arial Black" pitchFamily="34" charset="0"/>
              </a:rPr>
              <a:t>A</a:t>
            </a:r>
          </a:p>
          <a:p>
            <a:pPr algn="ctr">
              <a:defRPr/>
            </a:pPr>
            <a:r>
              <a:rPr lang="id-ID">
                <a:solidFill>
                  <a:schemeClr val="bg1"/>
                </a:solidFill>
                <a:latin typeface="Arial Black" pitchFamily="34" charset="0"/>
              </a:rPr>
              <a:t>S</a:t>
            </a:r>
          </a:p>
          <a:p>
            <a:pPr algn="ctr">
              <a:defRPr/>
            </a:pPr>
            <a:r>
              <a:rPr lang="id-ID">
                <a:solidFill>
                  <a:schemeClr val="bg1"/>
                </a:solidFill>
                <a:latin typeface="Arial Black" pitchFamily="34" charset="0"/>
              </a:rPr>
              <a:t>I</a:t>
            </a:r>
          </a:p>
        </p:txBody>
      </p:sp>
      <p:sp>
        <p:nvSpPr>
          <p:cNvPr id="4101" name="Right Arrow 2"/>
          <p:cNvSpPr>
            <a:spLocks noChangeArrowheads="1"/>
          </p:cNvSpPr>
          <p:nvPr/>
        </p:nvSpPr>
        <p:spPr bwMode="auto">
          <a:xfrm flipV="1">
            <a:off x="7812088" y="1844675"/>
            <a:ext cx="360362" cy="1008063"/>
          </a:xfrm>
          <a:prstGeom prst="rightArrow">
            <a:avLst>
              <a:gd name="adj1" fmla="val 50000"/>
              <a:gd name="adj2" fmla="val 53685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052736"/>
          </a:xfrm>
        </p:spPr>
        <p:txBody>
          <a:bodyPr>
            <a:normAutofit/>
          </a:bodyPr>
          <a:lstStyle/>
          <a:p>
            <a:r>
              <a:rPr lang="id-ID" sz="4400" b="1" dirty="0" smtClean="0"/>
              <a:t>Tujuan SPMI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lnSpcReduction="10000"/>
          </a:bodyPr>
          <a:lstStyle/>
          <a:p>
            <a:pPr algn="just"/>
            <a:r>
              <a:rPr lang="id-ID" sz="2800" dirty="0"/>
              <a:t>M</a:t>
            </a:r>
            <a:r>
              <a:rPr lang="id-ID" sz="2800" dirty="0" smtClean="0"/>
              <a:t>enjamin </a:t>
            </a:r>
            <a:r>
              <a:rPr lang="id-ID" sz="2800" dirty="0"/>
              <a:t>mutu pendidikan tinggi yang diselenggarakan oleh perguruan tinggi, melalui penyelenggaraan Tridharma Perguruan Tinggi, dalam rangka mewujudkan visi serta memenuhi kebutuhan para pemangku kepentingan. </a:t>
            </a:r>
            <a:endParaRPr lang="id-ID" sz="2800" dirty="0" smtClean="0"/>
          </a:p>
          <a:p>
            <a:pPr algn="just"/>
            <a:r>
              <a:rPr lang="id-ID" sz="2800" dirty="0" smtClean="0"/>
              <a:t>Pencapaian </a:t>
            </a:r>
            <a:r>
              <a:rPr lang="id-ID" sz="2800" dirty="0"/>
              <a:t>tujuan penjaminan mutu melalui SPMI, pada gilirannya akan diakreditasi melalui sistem penjaminan mutu eksternal (SPME) oleh </a:t>
            </a:r>
            <a:r>
              <a:rPr lang="id-ID" sz="2800" dirty="0" smtClean="0"/>
              <a:t>BAN-PT</a:t>
            </a:r>
          </a:p>
          <a:p>
            <a:pPr lvl="1"/>
            <a:r>
              <a:rPr lang="id-ID" sz="2400" dirty="0" smtClean="0">
                <a:solidFill>
                  <a:srgbClr val="FF0000"/>
                </a:solidFill>
              </a:rPr>
              <a:t>PTM tidak sepenuhnya sama, ada variabel yang kita modifikasi sesuai visi-misi-tujuan Muhammadiyah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0"/>
            <a:ext cx="8785225" cy="630872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id-ID" sz="2400" smtClean="0"/>
              <a:t>Proses implementasi SPM Dikti </a:t>
            </a:r>
            <a:endParaRPr lang="en-US" sz="2400" smtClean="0">
              <a:latin typeface="Arial Black" pitchFamily="34" charset="0"/>
            </a:endParaRPr>
          </a:p>
        </p:txBody>
      </p:sp>
      <p:pic>
        <p:nvPicPr>
          <p:cNvPr id="5123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04838"/>
            <a:ext cx="8351838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0163" y="188913"/>
            <a:ext cx="8934450" cy="460851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id-ID" sz="2400" smtClean="0">
                <a:solidFill>
                  <a:srgbClr val="0070C0"/>
                </a:solidFill>
                <a:latin typeface="Arial Black" pitchFamily="34" charset="0"/>
              </a:rPr>
              <a:t>Keterangan :</a:t>
            </a:r>
          </a:p>
          <a:p>
            <a:pPr>
              <a:buFontTx/>
              <a:buNone/>
              <a:defRPr/>
            </a:pPr>
            <a:r>
              <a:rPr lang="id-ID" sz="2400" smtClean="0">
                <a:solidFill>
                  <a:schemeClr val="bg1"/>
                </a:solidFill>
                <a:latin typeface="Arial Black" pitchFamily="34" charset="0"/>
              </a:rPr>
              <a:t>    </a:t>
            </a:r>
            <a:r>
              <a:rPr lang="id-ID" sz="2400" b="1" smtClean="0">
                <a:solidFill>
                  <a:schemeClr val="bg1"/>
                </a:solidFill>
                <a:latin typeface="Arial Black" pitchFamily="34" charset="0"/>
              </a:rPr>
              <a:t>SN Dikti : Standar Nasional Pendidikan Tinggi</a:t>
            </a:r>
          </a:p>
          <a:p>
            <a:pPr>
              <a:buFontTx/>
              <a:buNone/>
              <a:defRPr/>
            </a:pPr>
            <a:r>
              <a:rPr lang="id-ID" sz="2400" b="1" smtClean="0">
                <a:solidFill>
                  <a:schemeClr val="bg1"/>
                </a:solidFill>
                <a:latin typeface="Arial Black" pitchFamily="34" charset="0"/>
              </a:rPr>
              <a:t>    KKNI : Kerangka Kualifikasi Nasional Indonesia</a:t>
            </a:r>
          </a:p>
          <a:p>
            <a:pPr>
              <a:buFontTx/>
              <a:buNone/>
              <a:defRPr/>
            </a:pPr>
            <a:r>
              <a:rPr lang="id-ID" sz="2400" b="1" smtClean="0">
                <a:solidFill>
                  <a:schemeClr val="bg1"/>
                </a:solidFill>
                <a:latin typeface="Arial Black" pitchFamily="34" charset="0"/>
              </a:rPr>
              <a:t>    </a:t>
            </a:r>
            <a:r>
              <a:rPr lang="en-US" sz="2400" b="1" smtClean="0">
                <a:solidFill>
                  <a:schemeClr val="bg1"/>
                </a:solidFill>
                <a:latin typeface="Arial Black" pitchFamily="34" charset="0"/>
              </a:rPr>
              <a:t>AQRF : </a:t>
            </a:r>
            <a:r>
              <a:rPr lang="en-US" sz="2400" b="1" i="1" smtClean="0">
                <a:solidFill>
                  <a:schemeClr val="bg1"/>
                </a:solidFill>
                <a:latin typeface="Arial Black" pitchFamily="34" charset="0"/>
              </a:rPr>
              <a:t>ASEAN Qualification Reference </a:t>
            </a:r>
            <a:endParaRPr lang="id-ID" sz="2400" b="1" i="1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Tx/>
              <a:buNone/>
              <a:defRPr/>
            </a:pPr>
            <a:r>
              <a:rPr lang="id-ID" sz="2400" b="1" i="1" smtClean="0">
                <a:solidFill>
                  <a:schemeClr val="bg1"/>
                </a:solidFill>
                <a:latin typeface="Arial Black" pitchFamily="34" charset="0"/>
              </a:rPr>
              <a:t>                </a:t>
            </a:r>
            <a:r>
              <a:rPr lang="en-US" sz="2400" b="1" i="1" smtClean="0">
                <a:solidFill>
                  <a:schemeClr val="bg1"/>
                </a:solidFill>
                <a:latin typeface="Arial Black" pitchFamily="34" charset="0"/>
              </a:rPr>
              <a:t>Framework</a:t>
            </a:r>
            <a:endParaRPr lang="id-ID" sz="2400" b="1" i="1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Tx/>
              <a:buNone/>
              <a:defRPr/>
            </a:pPr>
            <a:r>
              <a:rPr lang="id-ID" sz="2400" b="1" smtClean="0">
                <a:solidFill>
                  <a:schemeClr val="bg1"/>
                </a:solidFill>
                <a:latin typeface="Arial Black" pitchFamily="34" charset="0"/>
              </a:rPr>
              <a:t>    BSNP : Badan Standar Nasional Pendidikan Tinggi</a:t>
            </a:r>
          </a:p>
          <a:p>
            <a:pPr>
              <a:buFontTx/>
              <a:buNone/>
              <a:defRPr/>
            </a:pPr>
            <a:r>
              <a:rPr lang="id-ID" sz="2400" b="1" smtClean="0">
                <a:solidFill>
                  <a:schemeClr val="bg1"/>
                </a:solidFill>
                <a:latin typeface="Arial Black" pitchFamily="34" charset="0"/>
              </a:rPr>
              <a:t>    BAN-PT : Badan Akreditasi Nasional Perguruan </a:t>
            </a:r>
          </a:p>
          <a:p>
            <a:pPr>
              <a:buFontTx/>
              <a:buNone/>
              <a:defRPr/>
            </a:pPr>
            <a:r>
              <a:rPr lang="id-ID" sz="2400" b="1" smtClean="0">
                <a:solidFill>
                  <a:schemeClr val="bg1"/>
                </a:solidFill>
                <a:latin typeface="Arial Black" pitchFamily="34" charset="0"/>
              </a:rPr>
              <a:t>                   Tinggi</a:t>
            </a:r>
          </a:p>
          <a:p>
            <a:pPr>
              <a:buFontTx/>
              <a:buNone/>
              <a:defRPr/>
            </a:pPr>
            <a:r>
              <a:rPr lang="id-ID" sz="2400" b="1" smtClean="0">
                <a:solidFill>
                  <a:schemeClr val="bg1"/>
                </a:solidFill>
                <a:latin typeface="Arial Black" pitchFamily="34" charset="0"/>
              </a:rPr>
              <a:t>    </a:t>
            </a:r>
            <a:r>
              <a:rPr lang="sv-SE" sz="2400" b="1" smtClean="0">
                <a:solidFill>
                  <a:schemeClr val="bg1"/>
                </a:solidFill>
                <a:latin typeface="Arial Black" pitchFamily="34" charset="0"/>
              </a:rPr>
              <a:t>SPMI : Sistem Penjaminan Mutu Internal</a:t>
            </a:r>
          </a:p>
          <a:p>
            <a:pPr>
              <a:buFontTx/>
              <a:buNone/>
              <a:defRPr/>
            </a:pPr>
            <a:r>
              <a:rPr lang="id-ID" sz="2400" b="1" smtClean="0">
                <a:solidFill>
                  <a:schemeClr val="bg1"/>
                </a:solidFill>
                <a:latin typeface="Arial Black" pitchFamily="34" charset="0"/>
              </a:rPr>
              <a:t>    SPME : Sistem Penjaminan Mutu Eksternal</a:t>
            </a:r>
            <a:endParaRPr lang="en-US" sz="2400" b="1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95288" y="236538"/>
            <a:ext cx="2144712" cy="27352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  <a:p>
            <a:r>
              <a:rPr lang="id-ID"/>
              <a:t>         </a:t>
            </a:r>
          </a:p>
          <a:p>
            <a:r>
              <a:rPr lang="id-ID">
                <a:latin typeface="Arial Black" pitchFamily="34" charset="0"/>
              </a:rPr>
              <a:t>     </a:t>
            </a:r>
          </a:p>
          <a:p>
            <a:endParaRPr lang="id-ID">
              <a:latin typeface="Arial Black" pitchFamily="34" charset="0"/>
            </a:endParaRPr>
          </a:p>
          <a:p>
            <a:r>
              <a:rPr lang="id-ID">
                <a:latin typeface="Arial Black" pitchFamily="34" charset="0"/>
              </a:rPr>
              <a:t>     </a:t>
            </a:r>
            <a:r>
              <a:rPr lang="id-ID" sz="3200">
                <a:latin typeface="Arial Black" pitchFamily="34" charset="0"/>
              </a:rPr>
              <a:t>SPME</a:t>
            </a:r>
          </a:p>
        </p:txBody>
      </p:sp>
      <p:sp>
        <p:nvSpPr>
          <p:cNvPr id="7171" name="Rounded Rectangle 2"/>
          <p:cNvSpPr>
            <a:spLocks noChangeArrowheads="1"/>
          </p:cNvSpPr>
          <p:nvPr/>
        </p:nvSpPr>
        <p:spPr bwMode="auto">
          <a:xfrm>
            <a:off x="5003800" y="1268413"/>
            <a:ext cx="46038" cy="46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348038" y="188913"/>
            <a:ext cx="2447925" cy="1295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id-ID" sz="2800">
                <a:solidFill>
                  <a:schemeClr val="bg1"/>
                </a:solidFill>
                <a:latin typeface="Arial Black" pitchFamily="34" charset="0"/>
              </a:rPr>
              <a:t>Akreditasi Prodi</a:t>
            </a:r>
          </a:p>
        </p:txBody>
      </p:sp>
      <p:sp>
        <p:nvSpPr>
          <p:cNvPr id="7173" name="Right Arrow 6"/>
          <p:cNvSpPr>
            <a:spLocks noChangeArrowheads="1"/>
          </p:cNvSpPr>
          <p:nvPr/>
        </p:nvSpPr>
        <p:spPr bwMode="auto">
          <a:xfrm>
            <a:off x="2647950" y="500063"/>
            <a:ext cx="460375" cy="984250"/>
          </a:xfrm>
          <a:prstGeom prst="rightArrow">
            <a:avLst>
              <a:gd name="adj1" fmla="val 50000"/>
              <a:gd name="adj2" fmla="val 57361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174" name="Rectangle 16"/>
          <p:cNvSpPr>
            <a:spLocks noChangeArrowheads="1"/>
          </p:cNvSpPr>
          <p:nvPr/>
        </p:nvSpPr>
        <p:spPr bwMode="auto">
          <a:xfrm flipH="1">
            <a:off x="3348038" y="1773238"/>
            <a:ext cx="2447925" cy="12954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id-ID" sz="2800">
                <a:solidFill>
                  <a:schemeClr val="bg1"/>
                </a:solidFill>
                <a:latin typeface="Arial Black" pitchFamily="34" charset="0"/>
              </a:rPr>
              <a:t>Akreditasi</a:t>
            </a:r>
          </a:p>
          <a:p>
            <a:r>
              <a:rPr lang="id-ID" sz="2800">
                <a:solidFill>
                  <a:schemeClr val="bg1"/>
                </a:solidFill>
                <a:latin typeface="Arial Black" pitchFamily="34" charset="0"/>
              </a:rPr>
              <a:t>Institusi PT</a:t>
            </a:r>
          </a:p>
        </p:txBody>
      </p:sp>
      <p:sp>
        <p:nvSpPr>
          <p:cNvPr id="7175" name="Right Arrow 17"/>
          <p:cNvSpPr>
            <a:spLocks noChangeArrowheads="1"/>
          </p:cNvSpPr>
          <p:nvPr/>
        </p:nvSpPr>
        <p:spPr bwMode="auto">
          <a:xfrm>
            <a:off x="2647950" y="1778000"/>
            <a:ext cx="460375" cy="10080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176" name="Rectangle 18"/>
          <p:cNvSpPr>
            <a:spLocks noChangeArrowheads="1"/>
          </p:cNvSpPr>
          <p:nvPr/>
        </p:nvSpPr>
        <p:spPr bwMode="auto">
          <a:xfrm flipH="1">
            <a:off x="6372225" y="2060575"/>
            <a:ext cx="2592388" cy="11525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id-ID">
                <a:solidFill>
                  <a:schemeClr val="bg1"/>
                </a:solidFill>
                <a:latin typeface="Arial Black" pitchFamily="34" charset="0"/>
              </a:rPr>
              <a:t>Sosialisasi &amp; Pelatihan Pengisian Borang Akreditasi Prodi</a:t>
            </a:r>
          </a:p>
        </p:txBody>
      </p:sp>
      <p:sp>
        <p:nvSpPr>
          <p:cNvPr id="7177" name="Rectangle 19"/>
          <p:cNvSpPr>
            <a:spLocks noChangeArrowheads="1"/>
          </p:cNvSpPr>
          <p:nvPr/>
        </p:nvSpPr>
        <p:spPr bwMode="auto">
          <a:xfrm>
            <a:off x="6372225" y="333375"/>
            <a:ext cx="2592388" cy="9810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id-ID">
                <a:solidFill>
                  <a:schemeClr val="bg1"/>
                </a:solidFill>
                <a:latin typeface="Arial Black" pitchFamily="34" charset="0"/>
              </a:rPr>
              <a:t>Pedoman Pengisian Borang Akreditasi Pr0di</a:t>
            </a:r>
          </a:p>
        </p:txBody>
      </p:sp>
      <p:sp>
        <p:nvSpPr>
          <p:cNvPr id="7178" name="Rectangle 20"/>
          <p:cNvSpPr>
            <a:spLocks noChangeArrowheads="1"/>
          </p:cNvSpPr>
          <p:nvPr/>
        </p:nvSpPr>
        <p:spPr bwMode="auto">
          <a:xfrm>
            <a:off x="107950" y="3573463"/>
            <a:ext cx="2416175" cy="13684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id-ID" sz="1600">
                <a:solidFill>
                  <a:schemeClr val="bg1"/>
                </a:solidFill>
                <a:latin typeface="Arial Black" pitchFamily="34" charset="0"/>
              </a:rPr>
              <a:t>Pengisian dan Pengajuan Borang Akreditasi Prodi Perbaikan</a:t>
            </a:r>
            <a:endParaRPr lang="id-ID" sz="1600"/>
          </a:p>
        </p:txBody>
      </p:sp>
      <p:sp>
        <p:nvSpPr>
          <p:cNvPr id="7179" name="Right Arrow 21"/>
          <p:cNvSpPr>
            <a:spLocks noChangeArrowheads="1"/>
          </p:cNvSpPr>
          <p:nvPr/>
        </p:nvSpPr>
        <p:spPr bwMode="auto">
          <a:xfrm>
            <a:off x="5795963" y="500063"/>
            <a:ext cx="576262" cy="69691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180" name="Right Arrow 22"/>
          <p:cNvSpPr>
            <a:spLocks noChangeArrowheads="1"/>
          </p:cNvSpPr>
          <p:nvPr/>
        </p:nvSpPr>
        <p:spPr bwMode="auto">
          <a:xfrm>
            <a:off x="2524125" y="3670300"/>
            <a:ext cx="584200" cy="1054100"/>
          </a:xfrm>
          <a:prstGeom prst="rightArrow">
            <a:avLst>
              <a:gd name="adj1" fmla="val 50000"/>
              <a:gd name="adj2" fmla="val 62435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181" name="Down Arrow 23"/>
          <p:cNvSpPr>
            <a:spLocks noChangeArrowheads="1"/>
          </p:cNvSpPr>
          <p:nvPr/>
        </p:nvSpPr>
        <p:spPr bwMode="auto">
          <a:xfrm rot="10800000" flipV="1">
            <a:off x="7164388" y="1314450"/>
            <a:ext cx="909637" cy="7461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182" name="Rectangle 24"/>
          <p:cNvSpPr>
            <a:spLocks noChangeArrowheads="1"/>
          </p:cNvSpPr>
          <p:nvPr/>
        </p:nvSpPr>
        <p:spPr bwMode="auto">
          <a:xfrm>
            <a:off x="6443663" y="3789363"/>
            <a:ext cx="2520950" cy="11525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id-ID">
                <a:solidFill>
                  <a:schemeClr val="bg1"/>
                </a:solidFill>
                <a:latin typeface="Arial Black" pitchFamily="34" charset="0"/>
              </a:rPr>
              <a:t>Pengisian Borang Akreditasi Prodi</a:t>
            </a:r>
            <a:endParaRPr lang="id-ID"/>
          </a:p>
        </p:txBody>
      </p:sp>
      <p:sp>
        <p:nvSpPr>
          <p:cNvPr id="7183" name="Rectangle 1"/>
          <p:cNvSpPr>
            <a:spLocks noChangeArrowheads="1"/>
          </p:cNvSpPr>
          <p:nvPr/>
        </p:nvSpPr>
        <p:spPr bwMode="auto">
          <a:xfrm>
            <a:off x="3016250" y="5492750"/>
            <a:ext cx="2492375" cy="11763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id-ID">
                <a:solidFill>
                  <a:schemeClr val="bg1"/>
                </a:solidFill>
                <a:latin typeface="Arial Black" pitchFamily="34" charset="0"/>
              </a:rPr>
              <a:t>Perbaikan  dan tindak lanjut hasil Revieuw dan Simulasi</a:t>
            </a:r>
            <a:endParaRPr lang="id-ID"/>
          </a:p>
        </p:txBody>
      </p:sp>
      <p:sp>
        <p:nvSpPr>
          <p:cNvPr id="7184" name="Down Arrow 2"/>
          <p:cNvSpPr>
            <a:spLocks noChangeArrowheads="1"/>
          </p:cNvSpPr>
          <p:nvPr/>
        </p:nvSpPr>
        <p:spPr bwMode="auto">
          <a:xfrm>
            <a:off x="4211638" y="1484313"/>
            <a:ext cx="773112" cy="2889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185" name="Right Arrow 3"/>
          <p:cNvSpPr>
            <a:spLocks noChangeArrowheads="1"/>
          </p:cNvSpPr>
          <p:nvPr/>
        </p:nvSpPr>
        <p:spPr bwMode="auto">
          <a:xfrm flipH="1">
            <a:off x="5508625" y="5678488"/>
            <a:ext cx="719138" cy="919162"/>
          </a:xfrm>
          <a:prstGeom prst="rightArrow">
            <a:avLst>
              <a:gd name="adj1" fmla="val 50000"/>
              <a:gd name="adj2" fmla="val 50014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186" name="Rectangle 1"/>
          <p:cNvSpPr>
            <a:spLocks noChangeArrowheads="1"/>
          </p:cNvSpPr>
          <p:nvPr/>
        </p:nvSpPr>
        <p:spPr bwMode="auto">
          <a:xfrm>
            <a:off x="92075" y="5395913"/>
            <a:ext cx="2432050" cy="12731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id-ID">
                <a:solidFill>
                  <a:schemeClr val="bg1"/>
                </a:solidFill>
                <a:latin typeface="Arial Black" pitchFamily="34" charset="0"/>
              </a:rPr>
              <a:t>Progam Aksi Crash &amp; Reguler Peningkatan </a:t>
            </a:r>
            <a:r>
              <a:rPr lang="id-ID" sz="2000">
                <a:solidFill>
                  <a:schemeClr val="bg1"/>
                </a:solidFill>
                <a:latin typeface="Arial Black" pitchFamily="34" charset="0"/>
              </a:rPr>
              <a:t>Akreditasi Prodi</a:t>
            </a:r>
          </a:p>
        </p:txBody>
      </p:sp>
      <p:sp>
        <p:nvSpPr>
          <p:cNvPr id="7187" name="Right Arrow 2"/>
          <p:cNvSpPr>
            <a:spLocks noChangeArrowheads="1"/>
          </p:cNvSpPr>
          <p:nvPr/>
        </p:nvSpPr>
        <p:spPr bwMode="auto">
          <a:xfrm flipH="1">
            <a:off x="2540000" y="5518150"/>
            <a:ext cx="476250" cy="1150938"/>
          </a:xfrm>
          <a:prstGeom prst="rightArrow">
            <a:avLst>
              <a:gd name="adj1" fmla="val 50000"/>
              <a:gd name="adj2" fmla="val 41106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188" name="Down Arrow 3"/>
          <p:cNvSpPr>
            <a:spLocks noChangeArrowheads="1"/>
          </p:cNvSpPr>
          <p:nvPr/>
        </p:nvSpPr>
        <p:spPr bwMode="auto">
          <a:xfrm>
            <a:off x="7164388" y="3213100"/>
            <a:ext cx="1152525" cy="5762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189" name="Rectangle 4"/>
          <p:cNvSpPr>
            <a:spLocks noChangeArrowheads="1"/>
          </p:cNvSpPr>
          <p:nvPr/>
        </p:nvSpPr>
        <p:spPr bwMode="auto">
          <a:xfrm>
            <a:off x="6227763" y="5518150"/>
            <a:ext cx="2736850" cy="11509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id-ID">
                <a:solidFill>
                  <a:schemeClr val="bg1"/>
                </a:solidFill>
                <a:latin typeface="Arial Black" pitchFamily="34" charset="0"/>
              </a:rPr>
              <a:t>Revieuw dan Simulasi Isian Borang Akreditasi Prodi</a:t>
            </a:r>
            <a:endParaRPr lang="id-ID"/>
          </a:p>
        </p:txBody>
      </p:sp>
      <p:sp>
        <p:nvSpPr>
          <p:cNvPr id="7190" name="Down Arrow 5"/>
          <p:cNvSpPr>
            <a:spLocks noChangeArrowheads="1"/>
          </p:cNvSpPr>
          <p:nvPr/>
        </p:nvSpPr>
        <p:spPr bwMode="auto">
          <a:xfrm>
            <a:off x="7091363" y="4975225"/>
            <a:ext cx="1154112" cy="5778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191" name="Down Arrow 6"/>
          <p:cNvSpPr>
            <a:spLocks noChangeArrowheads="1"/>
          </p:cNvSpPr>
          <p:nvPr/>
        </p:nvSpPr>
        <p:spPr bwMode="auto">
          <a:xfrm flipV="1">
            <a:off x="395288" y="4975225"/>
            <a:ext cx="1439862" cy="3984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192" name="Rectangle 7"/>
          <p:cNvSpPr>
            <a:spLocks noChangeArrowheads="1"/>
          </p:cNvSpPr>
          <p:nvPr/>
        </p:nvSpPr>
        <p:spPr bwMode="auto">
          <a:xfrm>
            <a:off x="3108325" y="3670300"/>
            <a:ext cx="2543175" cy="12398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id-ID">
                <a:solidFill>
                  <a:schemeClr val="bg1"/>
                </a:solidFill>
                <a:latin typeface="Arial Black" pitchFamily="34" charset="0"/>
              </a:rPr>
              <a:t>Persiapan dan pelaksanaan Visitasi Akreditasi Prodi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395288" y="236538"/>
            <a:ext cx="2144712" cy="14763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  <a:p>
            <a:r>
              <a:rPr lang="id-ID"/>
              <a:t>         </a:t>
            </a:r>
          </a:p>
          <a:p>
            <a:r>
              <a:rPr lang="id-ID">
                <a:latin typeface="Arial Black" pitchFamily="34" charset="0"/>
              </a:rPr>
              <a:t>     </a:t>
            </a:r>
            <a:r>
              <a:rPr lang="id-ID" sz="3200">
                <a:latin typeface="Arial Black" pitchFamily="34" charset="0"/>
              </a:rPr>
              <a:t>SPME</a:t>
            </a:r>
          </a:p>
        </p:txBody>
      </p:sp>
      <p:sp>
        <p:nvSpPr>
          <p:cNvPr id="8195" name="Rounded Rectangle 2"/>
          <p:cNvSpPr>
            <a:spLocks noChangeArrowheads="1"/>
          </p:cNvSpPr>
          <p:nvPr/>
        </p:nvSpPr>
        <p:spPr bwMode="auto">
          <a:xfrm>
            <a:off x="5003800" y="1268413"/>
            <a:ext cx="46038" cy="46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196" name="Right Arrow 6"/>
          <p:cNvSpPr>
            <a:spLocks noChangeArrowheads="1"/>
          </p:cNvSpPr>
          <p:nvPr/>
        </p:nvSpPr>
        <p:spPr bwMode="auto">
          <a:xfrm>
            <a:off x="2597150" y="500063"/>
            <a:ext cx="511175" cy="984250"/>
          </a:xfrm>
          <a:prstGeom prst="rightArrow">
            <a:avLst>
              <a:gd name="adj1" fmla="val 50000"/>
              <a:gd name="adj2" fmla="val 57361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197" name="Rectangle 16"/>
          <p:cNvSpPr>
            <a:spLocks noChangeArrowheads="1"/>
          </p:cNvSpPr>
          <p:nvPr/>
        </p:nvSpPr>
        <p:spPr bwMode="auto">
          <a:xfrm flipH="1">
            <a:off x="3117850" y="236538"/>
            <a:ext cx="2592388" cy="1320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id-ID" sz="2800">
                <a:solidFill>
                  <a:schemeClr val="bg1"/>
                </a:solidFill>
                <a:latin typeface="Arial Black" pitchFamily="34" charset="0"/>
              </a:rPr>
              <a:t>Akreditasi</a:t>
            </a:r>
          </a:p>
          <a:p>
            <a:r>
              <a:rPr lang="id-ID" sz="2800">
                <a:solidFill>
                  <a:schemeClr val="bg1"/>
                </a:solidFill>
                <a:latin typeface="Arial Black" pitchFamily="34" charset="0"/>
              </a:rPr>
              <a:t>Institusi PT</a:t>
            </a:r>
          </a:p>
        </p:txBody>
      </p:sp>
      <p:sp>
        <p:nvSpPr>
          <p:cNvPr id="7176" name="Rectangle 18"/>
          <p:cNvSpPr>
            <a:spLocks noChangeArrowheads="1"/>
          </p:cNvSpPr>
          <p:nvPr/>
        </p:nvSpPr>
        <p:spPr bwMode="auto">
          <a:xfrm flipH="1">
            <a:off x="6372225" y="2060575"/>
            <a:ext cx="2592388" cy="1152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d-ID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Sosialisasi &amp; Pelatihan Pengisian Borang Akreditasi PT</a:t>
            </a:r>
          </a:p>
        </p:txBody>
      </p:sp>
      <p:sp>
        <p:nvSpPr>
          <p:cNvPr id="7177" name="Rectangle 19"/>
          <p:cNvSpPr>
            <a:spLocks noChangeArrowheads="1"/>
          </p:cNvSpPr>
          <p:nvPr/>
        </p:nvSpPr>
        <p:spPr bwMode="auto">
          <a:xfrm>
            <a:off x="6372225" y="333375"/>
            <a:ext cx="2592388" cy="9810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d-ID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Pedoman Pengisian Borang Akreditasi PT</a:t>
            </a:r>
          </a:p>
        </p:txBody>
      </p:sp>
      <p:sp>
        <p:nvSpPr>
          <p:cNvPr id="7178" name="Rectangle 20"/>
          <p:cNvSpPr>
            <a:spLocks noChangeArrowheads="1"/>
          </p:cNvSpPr>
          <p:nvPr/>
        </p:nvSpPr>
        <p:spPr bwMode="auto">
          <a:xfrm>
            <a:off x="107950" y="3573463"/>
            <a:ext cx="2416175" cy="1368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d-ID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Progam Aksi Crash dan Reguler Peningkatan </a:t>
            </a:r>
            <a:r>
              <a:rPr lang="id-ID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Akreditasi PT</a:t>
            </a:r>
          </a:p>
        </p:txBody>
      </p:sp>
      <p:sp>
        <p:nvSpPr>
          <p:cNvPr id="8201" name="Right Arrow 21"/>
          <p:cNvSpPr>
            <a:spLocks noChangeArrowheads="1"/>
          </p:cNvSpPr>
          <p:nvPr/>
        </p:nvSpPr>
        <p:spPr bwMode="auto">
          <a:xfrm>
            <a:off x="5711825" y="333375"/>
            <a:ext cx="731838" cy="9350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202" name="Right Arrow 22"/>
          <p:cNvSpPr>
            <a:spLocks noChangeArrowheads="1"/>
          </p:cNvSpPr>
          <p:nvPr/>
        </p:nvSpPr>
        <p:spPr bwMode="auto">
          <a:xfrm>
            <a:off x="2524125" y="3670300"/>
            <a:ext cx="584200" cy="1054100"/>
          </a:xfrm>
          <a:prstGeom prst="rightArrow">
            <a:avLst>
              <a:gd name="adj1" fmla="val 50000"/>
              <a:gd name="adj2" fmla="val 6243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203" name="Down Arrow 23"/>
          <p:cNvSpPr>
            <a:spLocks noChangeArrowheads="1"/>
          </p:cNvSpPr>
          <p:nvPr/>
        </p:nvSpPr>
        <p:spPr bwMode="auto">
          <a:xfrm rot="10800000" flipV="1">
            <a:off x="7164388" y="1314450"/>
            <a:ext cx="909637" cy="7461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182" name="Rectangle 24"/>
          <p:cNvSpPr>
            <a:spLocks noChangeArrowheads="1"/>
          </p:cNvSpPr>
          <p:nvPr/>
        </p:nvSpPr>
        <p:spPr bwMode="auto">
          <a:xfrm>
            <a:off x="6443663" y="3789363"/>
            <a:ext cx="2520950" cy="1152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d-ID">
                <a:solidFill>
                  <a:schemeClr val="bg1"/>
                </a:solidFill>
                <a:latin typeface="Arial Black" pitchFamily="34" charset="0"/>
              </a:rPr>
              <a:t>Pengisian Borang Akreditasi PT</a:t>
            </a:r>
            <a:endParaRPr lang="id-ID">
              <a:latin typeface="Arial" charset="0"/>
            </a:endParaRPr>
          </a:p>
        </p:txBody>
      </p:sp>
      <p:sp>
        <p:nvSpPr>
          <p:cNvPr id="7183" name="Rectangle 1"/>
          <p:cNvSpPr>
            <a:spLocks noChangeArrowheads="1"/>
          </p:cNvSpPr>
          <p:nvPr/>
        </p:nvSpPr>
        <p:spPr bwMode="auto">
          <a:xfrm>
            <a:off x="3016250" y="5492750"/>
            <a:ext cx="2492375" cy="11763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id-ID">
                <a:solidFill>
                  <a:schemeClr val="bg1"/>
                </a:solidFill>
                <a:latin typeface="Arial Black" pitchFamily="34" charset="0"/>
              </a:rPr>
              <a:t>Perbaikan  dan tindak lanjut hasil Revieuw dan Simulasi</a:t>
            </a:r>
            <a:endParaRPr lang="id-ID">
              <a:latin typeface="Arial" charset="0"/>
            </a:endParaRPr>
          </a:p>
        </p:txBody>
      </p:sp>
      <p:sp>
        <p:nvSpPr>
          <p:cNvPr id="8206" name="Right Arrow 3"/>
          <p:cNvSpPr>
            <a:spLocks noChangeArrowheads="1"/>
          </p:cNvSpPr>
          <p:nvPr/>
        </p:nvSpPr>
        <p:spPr bwMode="auto">
          <a:xfrm flipH="1">
            <a:off x="5508625" y="5678488"/>
            <a:ext cx="719138" cy="919162"/>
          </a:xfrm>
          <a:prstGeom prst="rightArrow">
            <a:avLst>
              <a:gd name="adj1" fmla="val 50000"/>
              <a:gd name="adj2" fmla="val 5001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" name="Rectangle 1"/>
          <p:cNvSpPr/>
          <p:nvPr/>
        </p:nvSpPr>
        <p:spPr bwMode="auto">
          <a:xfrm>
            <a:off x="92075" y="5395913"/>
            <a:ext cx="2432050" cy="1273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id-ID" dirty="0">
                <a:solidFill>
                  <a:schemeClr val="bg1"/>
                </a:solidFill>
                <a:latin typeface="Arial Black" panose="020B0A04020102020204" pitchFamily="34" charset="0"/>
              </a:rPr>
              <a:t>Progam Aksi Crash &amp; Reguler Peningkatan </a:t>
            </a:r>
            <a:r>
              <a:rPr lang="id-ID" sz="2000" dirty="0">
                <a:solidFill>
                  <a:schemeClr val="bg1"/>
                </a:solidFill>
                <a:latin typeface="Arial Black" panose="020B0A04020102020204" pitchFamily="34" charset="0"/>
              </a:rPr>
              <a:t>Akreditasi PT</a:t>
            </a:r>
          </a:p>
        </p:txBody>
      </p:sp>
      <p:sp>
        <p:nvSpPr>
          <p:cNvPr id="8208" name="Right Arrow 2"/>
          <p:cNvSpPr>
            <a:spLocks noChangeArrowheads="1"/>
          </p:cNvSpPr>
          <p:nvPr/>
        </p:nvSpPr>
        <p:spPr bwMode="auto">
          <a:xfrm flipH="1">
            <a:off x="2540000" y="5518150"/>
            <a:ext cx="476250" cy="1150938"/>
          </a:xfrm>
          <a:prstGeom prst="rightArrow">
            <a:avLst>
              <a:gd name="adj1" fmla="val 50000"/>
              <a:gd name="adj2" fmla="val 4110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209" name="Down Arrow 3"/>
          <p:cNvSpPr>
            <a:spLocks noChangeArrowheads="1"/>
          </p:cNvSpPr>
          <p:nvPr/>
        </p:nvSpPr>
        <p:spPr bwMode="auto">
          <a:xfrm>
            <a:off x="7164388" y="3213100"/>
            <a:ext cx="1152525" cy="57626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" name="Rectangle 4"/>
          <p:cNvSpPr/>
          <p:nvPr/>
        </p:nvSpPr>
        <p:spPr bwMode="auto">
          <a:xfrm>
            <a:off x="6227763" y="5518150"/>
            <a:ext cx="2736850" cy="11509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id-ID">
                <a:solidFill>
                  <a:schemeClr val="bg1"/>
                </a:solidFill>
                <a:latin typeface="Arial Black" pitchFamily="34" charset="0"/>
              </a:rPr>
              <a:t>Revieuw dan Simulasi Isian Borang Akreditasi PT</a:t>
            </a:r>
            <a:endParaRPr lang="id-ID">
              <a:latin typeface="Arial" charset="0"/>
            </a:endParaRPr>
          </a:p>
        </p:txBody>
      </p:sp>
      <p:sp>
        <p:nvSpPr>
          <p:cNvPr id="8211" name="Down Arrow 5"/>
          <p:cNvSpPr>
            <a:spLocks noChangeArrowheads="1"/>
          </p:cNvSpPr>
          <p:nvPr/>
        </p:nvSpPr>
        <p:spPr bwMode="auto">
          <a:xfrm>
            <a:off x="7091363" y="4975225"/>
            <a:ext cx="1154112" cy="5778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212" name="Down Arrow 6"/>
          <p:cNvSpPr>
            <a:spLocks noChangeArrowheads="1"/>
          </p:cNvSpPr>
          <p:nvPr/>
        </p:nvSpPr>
        <p:spPr bwMode="auto">
          <a:xfrm flipV="1">
            <a:off x="395288" y="4975225"/>
            <a:ext cx="1439862" cy="39846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 bwMode="auto">
          <a:xfrm>
            <a:off x="3108325" y="3670300"/>
            <a:ext cx="2543175" cy="12398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id-ID">
                <a:solidFill>
                  <a:schemeClr val="bg1"/>
                </a:solidFill>
                <a:latin typeface="Arial Black" pitchFamily="34" charset="0"/>
              </a:rPr>
              <a:t>Persiapan dan Pelaksanaan Akreditasi PT</a:t>
            </a:r>
            <a:endParaRPr lang="id-ID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1187450" y="404813"/>
            <a:ext cx="1285875" cy="1295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id-ID" sz="2800" dirty="0">
                <a:solidFill>
                  <a:schemeClr val="bg1"/>
                </a:solidFill>
                <a:latin typeface="Arial Black" panose="020B0A04020102020204" pitchFamily="34" charset="0"/>
              </a:rPr>
              <a:t>  P</a:t>
            </a:r>
          </a:p>
        </p:txBody>
      </p:sp>
      <p:sp>
        <p:nvSpPr>
          <p:cNvPr id="9219" name="Oval 9"/>
          <p:cNvSpPr>
            <a:spLocks noChangeArrowheads="1"/>
          </p:cNvSpPr>
          <p:nvPr/>
        </p:nvSpPr>
        <p:spPr bwMode="auto">
          <a:xfrm>
            <a:off x="3311525" y="1222375"/>
            <a:ext cx="1223963" cy="1296988"/>
          </a:xfrm>
          <a:prstGeom prst="ellipse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id-ID" sz="2800">
                <a:solidFill>
                  <a:schemeClr val="bg1"/>
                </a:solidFill>
                <a:latin typeface="Arial Black" pitchFamily="34" charset="0"/>
              </a:rPr>
              <a:t>P</a:t>
            </a:r>
          </a:p>
        </p:txBody>
      </p:sp>
      <p:sp>
        <p:nvSpPr>
          <p:cNvPr id="9220" name="Oval 10"/>
          <p:cNvSpPr>
            <a:spLocks noChangeArrowheads="1"/>
          </p:cNvSpPr>
          <p:nvPr/>
        </p:nvSpPr>
        <p:spPr bwMode="auto">
          <a:xfrm>
            <a:off x="3887788" y="3235325"/>
            <a:ext cx="1295400" cy="1346200"/>
          </a:xfrm>
          <a:prstGeom prst="ellipse">
            <a:avLst/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id-ID" sz="2800">
                <a:solidFill>
                  <a:schemeClr val="bg1"/>
                </a:solidFill>
                <a:latin typeface="Arial Black" pitchFamily="34" charset="0"/>
              </a:rPr>
              <a:t> P</a:t>
            </a:r>
          </a:p>
        </p:txBody>
      </p:sp>
      <p:sp>
        <p:nvSpPr>
          <p:cNvPr id="9221" name="Oval 11"/>
          <p:cNvSpPr>
            <a:spLocks noChangeArrowheads="1"/>
          </p:cNvSpPr>
          <p:nvPr/>
        </p:nvSpPr>
        <p:spPr bwMode="auto">
          <a:xfrm>
            <a:off x="1547813" y="4184650"/>
            <a:ext cx="1439862" cy="1331913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id-ID" sz="2800">
                <a:solidFill>
                  <a:schemeClr val="bg1"/>
                </a:solidFill>
                <a:latin typeface="Arial Black" pitchFamily="34" charset="0"/>
              </a:rPr>
              <a:t>  E</a:t>
            </a:r>
          </a:p>
        </p:txBody>
      </p:sp>
      <p:sp>
        <p:nvSpPr>
          <p:cNvPr id="9222" name="Oval 12"/>
          <p:cNvSpPr>
            <a:spLocks noChangeArrowheads="1"/>
          </p:cNvSpPr>
          <p:nvPr/>
        </p:nvSpPr>
        <p:spPr bwMode="auto">
          <a:xfrm>
            <a:off x="179388" y="2349500"/>
            <a:ext cx="1368425" cy="13668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id-ID" sz="2800">
                <a:solidFill>
                  <a:schemeClr val="bg1"/>
                </a:solidFill>
                <a:latin typeface="Arial Black" pitchFamily="34" charset="0"/>
              </a:rPr>
              <a:t>  P</a:t>
            </a:r>
          </a:p>
        </p:txBody>
      </p:sp>
      <p:sp>
        <p:nvSpPr>
          <p:cNvPr id="9223" name="Right Arrow 13"/>
          <p:cNvSpPr>
            <a:spLocks noChangeArrowheads="1"/>
          </p:cNvSpPr>
          <p:nvPr/>
        </p:nvSpPr>
        <p:spPr bwMode="auto">
          <a:xfrm>
            <a:off x="2473325" y="1222375"/>
            <a:ext cx="874713" cy="766763"/>
          </a:xfrm>
          <a:prstGeom prst="rightArrow">
            <a:avLst>
              <a:gd name="adj1" fmla="val 50000"/>
              <a:gd name="adj2" fmla="val 49925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224" name="Down Arrow 14"/>
          <p:cNvSpPr>
            <a:spLocks noChangeArrowheads="1"/>
          </p:cNvSpPr>
          <p:nvPr/>
        </p:nvSpPr>
        <p:spPr bwMode="auto">
          <a:xfrm>
            <a:off x="3851275" y="2519363"/>
            <a:ext cx="773113" cy="7651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225" name="Right Arrow 16"/>
          <p:cNvSpPr>
            <a:spLocks noChangeArrowheads="1"/>
          </p:cNvSpPr>
          <p:nvPr/>
        </p:nvSpPr>
        <p:spPr bwMode="auto">
          <a:xfrm flipH="1">
            <a:off x="3059113" y="4184650"/>
            <a:ext cx="881062" cy="8937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226" name="Down Arrow 17"/>
          <p:cNvSpPr>
            <a:spLocks noChangeArrowheads="1"/>
          </p:cNvSpPr>
          <p:nvPr/>
        </p:nvSpPr>
        <p:spPr bwMode="auto">
          <a:xfrm flipV="1">
            <a:off x="684213" y="3716338"/>
            <a:ext cx="935037" cy="7921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227" name="Down Arrow 18"/>
          <p:cNvSpPr>
            <a:spLocks noChangeArrowheads="1"/>
          </p:cNvSpPr>
          <p:nvPr/>
        </p:nvSpPr>
        <p:spPr bwMode="auto">
          <a:xfrm flipV="1">
            <a:off x="863600" y="1557338"/>
            <a:ext cx="900113" cy="812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228" name="TextBox 19"/>
          <p:cNvSpPr txBox="1">
            <a:spLocks noChangeArrowheads="1"/>
          </p:cNvSpPr>
          <p:nvPr/>
        </p:nvSpPr>
        <p:spPr bwMode="auto">
          <a:xfrm>
            <a:off x="4633913" y="1020763"/>
            <a:ext cx="4330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400">
                <a:solidFill>
                  <a:srgbClr val="66FF99"/>
                </a:solidFill>
                <a:latin typeface="Arial Black" pitchFamily="34" charset="0"/>
              </a:rPr>
              <a:t>P</a:t>
            </a:r>
            <a:r>
              <a:rPr lang="id-ID" sz="2400">
                <a:latin typeface="Arial Black" pitchFamily="34" charset="0"/>
              </a:rPr>
              <a:t>enetapan Standar Dikti</a:t>
            </a:r>
          </a:p>
        </p:txBody>
      </p:sp>
      <p:sp>
        <p:nvSpPr>
          <p:cNvPr id="9229" name="TextBox 21"/>
          <p:cNvSpPr txBox="1">
            <a:spLocks noChangeArrowheads="1"/>
          </p:cNvSpPr>
          <p:nvPr/>
        </p:nvSpPr>
        <p:spPr bwMode="auto">
          <a:xfrm>
            <a:off x="4583113" y="1712913"/>
            <a:ext cx="45100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400">
                <a:solidFill>
                  <a:srgbClr val="FFCCCC"/>
                </a:solidFill>
                <a:latin typeface="Arial Black" pitchFamily="34" charset="0"/>
              </a:rPr>
              <a:t>P</a:t>
            </a:r>
            <a:r>
              <a:rPr lang="id-ID" sz="2400">
                <a:latin typeface="Arial Black" pitchFamily="34" charset="0"/>
              </a:rPr>
              <a:t>elaksanaan Standar Dikti</a:t>
            </a:r>
          </a:p>
        </p:txBody>
      </p:sp>
      <p:sp>
        <p:nvSpPr>
          <p:cNvPr id="9230" name="TextBox 22"/>
          <p:cNvSpPr txBox="1">
            <a:spLocks noChangeArrowheads="1"/>
          </p:cNvSpPr>
          <p:nvPr/>
        </p:nvSpPr>
        <p:spPr bwMode="auto">
          <a:xfrm>
            <a:off x="4932363" y="2738438"/>
            <a:ext cx="4032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400">
                <a:solidFill>
                  <a:srgbClr val="FFFF00"/>
                </a:solidFill>
                <a:latin typeface="Arial Black" pitchFamily="34" charset="0"/>
              </a:rPr>
              <a:t>E</a:t>
            </a:r>
            <a:r>
              <a:rPr lang="id-ID" sz="2400">
                <a:latin typeface="Arial Black" pitchFamily="34" charset="0"/>
              </a:rPr>
              <a:t>valuasi Standar Dikti</a:t>
            </a:r>
          </a:p>
        </p:txBody>
      </p:sp>
      <p:sp>
        <p:nvSpPr>
          <p:cNvPr id="9231" name="TextBox 23"/>
          <p:cNvSpPr txBox="1">
            <a:spLocks noChangeArrowheads="1"/>
          </p:cNvSpPr>
          <p:nvPr/>
        </p:nvSpPr>
        <p:spPr bwMode="auto">
          <a:xfrm>
            <a:off x="5254625" y="3359150"/>
            <a:ext cx="3889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400">
                <a:solidFill>
                  <a:srgbClr val="00B0F0"/>
                </a:solidFill>
                <a:latin typeface="Arial Black" pitchFamily="34" charset="0"/>
              </a:rPr>
              <a:t>P</a:t>
            </a:r>
            <a:r>
              <a:rPr lang="id-ID" sz="2400">
                <a:latin typeface="Arial Black" pitchFamily="34" charset="0"/>
              </a:rPr>
              <a:t>engendalian Standar Dikti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54625" y="4184650"/>
            <a:ext cx="370998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P</a:t>
            </a:r>
            <a:r>
              <a:rPr lang="id-ID" sz="2400" dirty="0">
                <a:latin typeface="Arial Black" panose="020B0A04020102020204" pitchFamily="34" charset="0"/>
              </a:rPr>
              <a:t>eningkatan Standar Dikti</a:t>
            </a:r>
          </a:p>
        </p:txBody>
      </p:sp>
      <p:sp>
        <p:nvSpPr>
          <p:cNvPr id="9233" name="TextBox 25"/>
          <p:cNvSpPr txBox="1">
            <a:spLocks noChangeArrowheads="1"/>
          </p:cNvSpPr>
          <p:nvPr/>
        </p:nvSpPr>
        <p:spPr bwMode="auto">
          <a:xfrm>
            <a:off x="2159000" y="5840413"/>
            <a:ext cx="4429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400">
                <a:latin typeface="Arial Black" pitchFamily="34" charset="0"/>
              </a:rPr>
              <a:t>Gambar Siklus SPMI</a:t>
            </a:r>
          </a:p>
        </p:txBody>
      </p:sp>
      <p:sp>
        <p:nvSpPr>
          <p:cNvPr id="9234" name="TextBox 1"/>
          <p:cNvSpPr txBox="1">
            <a:spLocks noChangeArrowheads="1"/>
          </p:cNvSpPr>
          <p:nvPr/>
        </p:nvSpPr>
        <p:spPr bwMode="auto">
          <a:xfrm>
            <a:off x="4535488" y="98425"/>
            <a:ext cx="4068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360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id-ID" sz="400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SPMI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d-ID" sz="2300" dirty="0" smtClean="0">
                <a:latin typeface="Arial Narrow" pitchFamily="34" charset="0"/>
              </a:rPr>
              <a:t>Berbagai indikator/variabel dalam akreditasi perlu dipenuhi seoptimal mungkin, dan menempatkan diri pada posisi yang baik.</a:t>
            </a:r>
          </a:p>
          <a:p>
            <a:pPr eaLnBrk="1" hangingPunct="1"/>
            <a:r>
              <a:rPr lang="id-ID" sz="2300" dirty="0" smtClean="0">
                <a:latin typeface="Arial Narrow" pitchFamily="34" charset="0"/>
              </a:rPr>
              <a:t>Menargetkan semua program studi maupun perguruan tinggi Muhammadiyah tidak hanya terakreditasi minimal, namun harus pada tingkat sangat baik (B) dan unggul (A). </a:t>
            </a:r>
            <a:r>
              <a:rPr lang="id-ID" sz="3600" dirty="0" smtClean="0">
                <a:solidFill>
                  <a:srgbClr val="FF0000"/>
                </a:solidFill>
                <a:latin typeface="Arial Narrow" pitchFamily="34" charset="0"/>
              </a:rPr>
              <a:t>NO: C ....</a:t>
            </a:r>
          </a:p>
          <a:p>
            <a:pPr eaLnBrk="1" hangingPunct="1"/>
            <a:r>
              <a:rPr lang="id-ID" sz="2300" dirty="0" smtClean="0">
                <a:latin typeface="Arial Narrow" pitchFamily="34" charset="0"/>
              </a:rPr>
              <a:t>Proses yang disiapkan secara baik</a:t>
            </a:r>
            <a:r>
              <a:rPr lang="id-ID" sz="2300" dirty="0" smtClean="0">
                <a:latin typeface="Arial Narrow" pitchFamily="34" charset="0"/>
                <a:sym typeface="Wingdings" pitchFamily="2" charset="2"/>
              </a:rPr>
              <a:t></a:t>
            </a:r>
            <a:r>
              <a:rPr lang="id-ID" sz="2300" dirty="0" smtClean="0">
                <a:latin typeface="Arial Narrow" pitchFamily="34" charset="0"/>
              </a:rPr>
              <a:t> untuk mengawal dan mendukung  kebijakan tersebut, Majelis Diktilitbang PPM mengadakan kegiatan-kegiatan workshop, pelatihan, dan juga pendampingan untuk semua PTM yang ada, yang dilakukan secara intensif dan struktur. </a:t>
            </a:r>
          </a:p>
          <a:p>
            <a:pPr lvl="1" eaLnBrk="1" hangingPunct="1"/>
            <a:r>
              <a:rPr lang="id-ID" sz="1600" dirty="0" smtClean="0"/>
              <a:t>karena keterbatasan SDM di Majelis, maka aktivitas bisa dilakukan oleh berbagai PTM yang membutuhkan dengan meminta fasilitator dari Prodi/PTM berakreditasi unggul.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www.themegallery.com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Company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FF0000"/>
                </a:solidFill>
              </a:rPr>
              <a:t>Kebijakan dan target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id-ID" sz="1800" dirty="0" smtClean="0"/>
              <a:t>A Peningkatan SPMI</a:t>
            </a:r>
          </a:p>
          <a:p>
            <a:pPr lvl="1" eaLnBrk="1" hangingPunct="1"/>
            <a:r>
              <a:rPr lang="id-ID" sz="1600" dirty="0" smtClean="0"/>
              <a:t>Pelatihan pengelolaan SPMI </a:t>
            </a:r>
          </a:p>
          <a:p>
            <a:pPr lvl="1" eaLnBrk="1" hangingPunct="1"/>
            <a:r>
              <a:rPr lang="id-ID" sz="1600" dirty="0" smtClean="0"/>
              <a:t>Pendampingan pengelolaan SPMI</a:t>
            </a:r>
          </a:p>
          <a:p>
            <a:pPr lvl="1" eaLnBrk="1" hangingPunct="1"/>
            <a:r>
              <a:rPr lang="id-ID" sz="1600" dirty="0" smtClean="0"/>
              <a:t>Penetapan standar SPMI secara bersama di seluruh PTM</a:t>
            </a:r>
          </a:p>
          <a:p>
            <a:pPr lvl="1" eaLnBrk="1" hangingPunct="1"/>
            <a:r>
              <a:rPr lang="id-ID" sz="1600" dirty="0" smtClean="0"/>
              <a:t>Pembuatan instrumen monitoring mutu di PTM </a:t>
            </a:r>
          </a:p>
          <a:p>
            <a:pPr lvl="1" eaLnBrk="1" hangingPunct="1"/>
            <a:r>
              <a:rPr lang="id-ID" sz="1600" dirty="0" smtClean="0"/>
              <a:t>Monitoring mutu oleh Majlis Diktilitbang PP Muhammadiyah</a:t>
            </a:r>
            <a:r>
              <a:rPr lang="id-ID" sz="1200" dirty="0" smtClean="0"/>
              <a:t> </a:t>
            </a:r>
          </a:p>
          <a:p>
            <a:pPr eaLnBrk="1" hangingPunct="1">
              <a:buFont typeface="Wingdings 3" pitchFamily="18" charset="2"/>
              <a:buNone/>
            </a:pPr>
            <a:r>
              <a:rPr lang="id-ID" sz="1200" dirty="0" smtClean="0"/>
              <a:t> </a:t>
            </a:r>
          </a:p>
          <a:p>
            <a:pPr eaLnBrk="1" hangingPunct="1"/>
            <a:r>
              <a:rPr lang="id-ID" sz="1800" dirty="0" smtClean="0"/>
              <a:t>Peningkatan Akreditasi Program Studi</a:t>
            </a:r>
          </a:p>
          <a:p>
            <a:pPr lvl="1" eaLnBrk="1" hangingPunct="1"/>
            <a:r>
              <a:rPr lang="id-ID" sz="1600" dirty="0" smtClean="0"/>
              <a:t>Pendataan peringkat akreditasi </a:t>
            </a:r>
          </a:p>
          <a:p>
            <a:pPr lvl="1" eaLnBrk="1" hangingPunct="1"/>
            <a:r>
              <a:rPr lang="id-ID" sz="1600" dirty="0" smtClean="0"/>
              <a:t>Pelatihan akreditasi program studi   </a:t>
            </a:r>
          </a:p>
          <a:p>
            <a:pPr lvl="1" eaLnBrk="1" hangingPunct="1"/>
            <a:r>
              <a:rPr lang="id-ID" sz="1600" dirty="0" smtClean="0"/>
              <a:t>Pendampingan akreditasi program studi</a:t>
            </a:r>
          </a:p>
          <a:p>
            <a:pPr eaLnBrk="1" hangingPunct="1"/>
            <a:r>
              <a:rPr lang="id-ID" sz="1200" dirty="0" smtClean="0"/>
              <a:t> </a:t>
            </a:r>
          </a:p>
          <a:p>
            <a:pPr eaLnBrk="1" hangingPunct="1"/>
            <a:r>
              <a:rPr lang="id-ID" sz="1800" dirty="0" smtClean="0"/>
              <a:t>Peningkatan Akreditasi Institusi</a:t>
            </a:r>
          </a:p>
          <a:p>
            <a:pPr lvl="1" eaLnBrk="1" hangingPunct="1"/>
            <a:r>
              <a:rPr lang="id-ID" sz="1600" dirty="0" smtClean="0"/>
              <a:t>Pendataan peringkat akreditasi institusi </a:t>
            </a:r>
          </a:p>
          <a:p>
            <a:pPr lvl="1" eaLnBrk="1" hangingPunct="1"/>
            <a:r>
              <a:rPr lang="id-ID" sz="1600" dirty="0" smtClean="0"/>
              <a:t>Pelatihan akreditasi institusi  </a:t>
            </a:r>
          </a:p>
          <a:p>
            <a:pPr lvl="1" eaLnBrk="1" hangingPunct="1"/>
            <a:r>
              <a:rPr lang="id-ID" sz="1600" dirty="0" smtClean="0"/>
              <a:t>Pendampingan akreditasi institus</a:t>
            </a:r>
            <a:r>
              <a:rPr lang="id-ID" sz="1200" dirty="0" smtClean="0"/>
              <a:t>i </a:t>
            </a:r>
          </a:p>
          <a:p>
            <a:pPr eaLnBrk="1" hangingPunct="1"/>
            <a:r>
              <a:rPr lang="id-ID" sz="1200" dirty="0" smtClean="0"/>
              <a:t> </a:t>
            </a:r>
          </a:p>
          <a:p>
            <a:pPr eaLnBrk="1" hangingPunct="1"/>
            <a:r>
              <a:rPr lang="id-ID" sz="1800" dirty="0" smtClean="0"/>
              <a:t>Akreditasi Internasional Kegiatan </a:t>
            </a:r>
          </a:p>
          <a:p>
            <a:pPr lvl="1" eaLnBrk="1" hangingPunct="1"/>
            <a:r>
              <a:rPr lang="id-ID" sz="1600" dirty="0" smtClean="0"/>
              <a:t>Pelatihan akreditasi internasional  </a:t>
            </a:r>
          </a:p>
          <a:p>
            <a:pPr lvl="1" eaLnBrk="1" hangingPunct="1"/>
            <a:r>
              <a:rPr lang="id-ID" sz="1600" dirty="0" smtClean="0"/>
              <a:t>Pendampingan akreditasi internasional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5603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www.themegallery.com</a:t>
            </a:r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Company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Program Mutu dan Akreditasi</a:t>
            </a:r>
            <a:endParaRPr lang="en-US" dirty="0"/>
          </a:p>
        </p:txBody>
      </p:sp>
      <p:pic>
        <p:nvPicPr>
          <p:cNvPr id="30722" name="Picture 2" descr="Hasil gambar untuk universitas muhammadiyah tanger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708920"/>
            <a:ext cx="3347864" cy="3768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7467600" cy="487375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id-ID" sz="2400" dirty="0" smtClean="0">
                <a:latin typeface="Arial Narrow" pitchFamily="34" charset="0"/>
              </a:rPr>
              <a:t>Setiap pengajuan akreditasi ditetapkan “target</a:t>
            </a:r>
          </a:p>
          <a:p>
            <a:pPr eaLnBrk="1" hangingPunct="1">
              <a:buNone/>
            </a:pPr>
            <a:r>
              <a:rPr lang="id-ID" sz="2400" dirty="0" smtClean="0">
                <a:latin typeface="Arial Narrow" pitchFamily="34" charset="0"/>
              </a:rPr>
              <a:t>     yg berkemajuan”</a:t>
            </a:r>
          </a:p>
          <a:p>
            <a:pPr lvl="1" eaLnBrk="1" hangingPunct="1"/>
            <a:r>
              <a:rPr lang="id-ID" sz="2400" dirty="0" smtClean="0">
                <a:latin typeface="Arial Narrow" pitchFamily="34" charset="0"/>
              </a:rPr>
              <a:t>peningkatan grade dan skor absolutnya. </a:t>
            </a:r>
          </a:p>
          <a:p>
            <a:pPr lvl="1" eaLnBrk="1" hangingPunct="1"/>
            <a:r>
              <a:rPr lang="id-ID" sz="2400" dirty="0" smtClean="0">
                <a:latin typeface="Arial Narrow" pitchFamily="34" charset="0"/>
              </a:rPr>
              <a:t>C  </a:t>
            </a:r>
            <a:r>
              <a:rPr lang="id-ID" sz="2400" dirty="0" smtClean="0">
                <a:latin typeface="Arial Narrow" pitchFamily="34" charset="0"/>
                <a:sym typeface="Wingdings" pitchFamily="2" charset="2"/>
              </a:rPr>
              <a:t> B  </a:t>
            </a:r>
            <a:r>
              <a:rPr lang="id-ID" sz="2400" dirty="0" smtClean="0">
                <a:latin typeface="Arial Narrow" pitchFamily="34" charset="0"/>
              </a:rPr>
              <a:t>melompat ke A; </a:t>
            </a:r>
          </a:p>
          <a:p>
            <a:pPr lvl="1" eaLnBrk="1" hangingPunct="1"/>
            <a:r>
              <a:rPr lang="id-ID" sz="2400" dirty="0" smtClean="0">
                <a:latin typeface="Arial Narrow" pitchFamily="34" charset="0"/>
              </a:rPr>
              <a:t>A bisa meningkatkan skor absolutnya</a:t>
            </a:r>
          </a:p>
          <a:p>
            <a:pPr eaLnBrk="1" hangingPunct="1"/>
            <a:r>
              <a:rPr lang="id-ID" sz="2400" dirty="0" smtClean="0">
                <a:latin typeface="Arial Narrow" pitchFamily="34" charset="0"/>
              </a:rPr>
              <a:t>sebelum pengajuan harus dilakukan simulasi / </a:t>
            </a:r>
            <a:r>
              <a:rPr lang="id-ID" sz="2400" i="1" dirty="0" smtClean="0">
                <a:latin typeface="Arial Narrow" pitchFamily="34" charset="0"/>
              </a:rPr>
              <a:t>second atau third opinions</a:t>
            </a:r>
            <a:r>
              <a:rPr lang="id-ID" sz="2400" dirty="0" smtClean="0">
                <a:latin typeface="Arial Narrow" pitchFamily="34" charset="0"/>
              </a:rPr>
              <a:t> </a:t>
            </a:r>
          </a:p>
          <a:p>
            <a:pPr eaLnBrk="1" hangingPunct="1"/>
            <a:r>
              <a:rPr lang="id-ID" sz="2400" dirty="0" smtClean="0">
                <a:latin typeface="Arial Narrow" pitchFamily="34" charset="0"/>
              </a:rPr>
              <a:t>penyiapan akreditasi dilakukan sungguh-sungguh dan penyiapan dengan matang.</a:t>
            </a:r>
          </a:p>
          <a:p>
            <a:pPr eaLnBrk="1" hangingPunct="1"/>
            <a:r>
              <a:rPr lang="id-ID" sz="2400" dirty="0" smtClean="0">
                <a:latin typeface="Arial Narrow" pitchFamily="34" charset="0"/>
              </a:rPr>
              <a:t>penyiapan borang dilakukan sejak jauh hari,  tidak </a:t>
            </a:r>
            <a:r>
              <a:rPr lang="id-ID" sz="2400" i="1" dirty="0" smtClean="0">
                <a:latin typeface="Arial Narrow" pitchFamily="34" charset="0"/>
              </a:rPr>
              <a:t>injury time</a:t>
            </a:r>
          </a:p>
          <a:p>
            <a:pPr eaLnBrk="1" hangingPunct="1"/>
            <a:r>
              <a:rPr lang="id-ID" sz="2400" dirty="0" smtClean="0">
                <a:latin typeface="Arial Narrow" pitchFamily="34" charset="0"/>
              </a:rPr>
              <a:t>Bagi prodi dan PTM yang siap juga sudah didorong untuk bisa terakreditasi secara internasional.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6627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www.themegallery.com</a:t>
            </a:r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Company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Latihan dan Simulasi</a:t>
            </a:r>
            <a:endParaRPr lang="en-US" dirty="0"/>
          </a:p>
        </p:txBody>
      </p:sp>
      <p:pic>
        <p:nvPicPr>
          <p:cNvPr id="29698" name="Picture 2" descr="Hasil gambar untuk stikes muhammadiyah pekajangan pekalong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0"/>
            <a:ext cx="3131840" cy="3691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Silahkan ikuti Bimtek selama dua hari sebaik-baiknya</a:t>
            </a:r>
          </a:p>
          <a:p>
            <a:r>
              <a:rPr lang="id-I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Ingat,  Kita semua harus sadar MUTU. </a:t>
            </a:r>
          </a:p>
          <a:p>
            <a:r>
              <a:rPr lang="id-I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harus menunjukkan diri sebagai insan yang berpengetahuan BERMUTU, berketerampilan BERMUTU, kepemimpinan BERMUTU, dan karater yang BERMUTU ....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C:\Users\lenovo B500\Downloads\IMG_3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691680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ar-AE" sz="7200" dirty="0" smtClean="0"/>
              <a:t> وَ السَّلاَمُ عَلَيْكُمْ وَرَحْمَةُ اللهِ وَبَرَكَاتُهُ</a:t>
            </a:r>
            <a:endParaRPr lang="id-ID" sz="7200" dirty="0" smtClean="0"/>
          </a:p>
          <a:p>
            <a:r>
              <a:rPr lang="id-ID" sz="800" dirty="0" smtClean="0"/>
              <a:t>1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9" y="549275"/>
            <a:ext cx="8569325" cy="5729288"/>
          </a:xfrm>
        </p:spPr>
        <p:txBody>
          <a:bodyPr lIns="51206" tIns="25603" rIns="51206" bIns="25603">
            <a:normAutofit/>
          </a:bodyPr>
          <a:lstStyle/>
          <a:p>
            <a:pPr marL="182551" indent="-176202">
              <a:buNone/>
              <a:defRPr/>
            </a:pPr>
            <a:r>
              <a:rPr lang="en-US" b="1" dirty="0" smtClean="0">
                <a:solidFill>
                  <a:srgbClr val="FF9900"/>
                </a:solidFill>
                <a:cs typeface="Tahoma" pitchFamily="34" charset="0"/>
              </a:rPr>
              <a:t>• </a:t>
            </a:r>
            <a:r>
              <a:rPr lang="id-ID" sz="2800" b="1" dirty="0">
                <a:solidFill>
                  <a:srgbClr val="FF9900"/>
                </a:solidFill>
                <a:cs typeface="Times New Roman" pitchFamily="18" charset="0"/>
              </a:rPr>
              <a:t>Penjaminan Mutu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id-ID" sz="2800" b="1" dirty="0">
                <a:cs typeface="Times New Roman" pitchFamily="18" charset="0"/>
              </a:rPr>
              <a:t>dibutuhkan oleh </a:t>
            </a:r>
            <a:endParaRPr lang="en-US" sz="2800" b="1" dirty="0">
              <a:cs typeface="Times New Roman" pitchFamily="18" charset="0"/>
            </a:endParaRPr>
          </a:p>
          <a:p>
            <a:pPr marL="182551" indent="-176202">
              <a:buNone/>
              <a:defRPr/>
            </a:pPr>
            <a:r>
              <a:rPr lang="en-US" sz="2800" b="1" dirty="0">
                <a:cs typeface="Times New Roman" pitchFamily="18" charset="0"/>
              </a:rPr>
              <a:t>    </a:t>
            </a:r>
            <a:r>
              <a:rPr lang="id-ID" sz="2800" b="1" dirty="0">
                <a:cs typeface="Times New Roman" pitchFamily="18" charset="0"/>
              </a:rPr>
              <a:t>perguruan tinggi untuk</a:t>
            </a:r>
            <a:r>
              <a:rPr lang="en-US" sz="2800" b="1" dirty="0">
                <a:cs typeface="Times New Roman" pitchFamily="18" charset="0"/>
              </a:rPr>
              <a:t> :</a:t>
            </a:r>
          </a:p>
          <a:p>
            <a:pPr marL="182551" indent="-176202" algn="just">
              <a:buNone/>
              <a:defRPr/>
            </a:pPr>
            <a:r>
              <a:rPr lang="en-US" sz="2800" b="1" dirty="0">
                <a:cs typeface="Times New Roman" pitchFamily="18" charset="0"/>
              </a:rPr>
              <a:t>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▪ </a:t>
            </a:r>
            <a:r>
              <a:rPr lang="id-ID" sz="2800" b="1" dirty="0">
                <a:cs typeface="Times New Roman" pitchFamily="18" charset="0"/>
              </a:rPr>
              <a:t>memeriksa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id-ID" sz="2800" b="1" dirty="0">
                <a:cs typeface="Times New Roman" pitchFamily="18" charset="0"/>
              </a:rPr>
              <a:t>dan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id-ID" sz="2800" b="1" dirty="0">
                <a:cs typeface="Times New Roman" pitchFamily="18" charset="0"/>
              </a:rPr>
              <a:t>mengendalikan </a:t>
            </a:r>
            <a:r>
              <a:rPr lang="en-US" sz="2800" b="1" dirty="0">
                <a:cs typeface="Times New Roman" pitchFamily="18" charset="0"/>
              </a:rPr>
              <a:t>  </a:t>
            </a:r>
            <a:r>
              <a:rPr lang="id-ID" sz="2800" b="1" dirty="0">
                <a:cs typeface="Times New Roman" pitchFamily="18" charset="0"/>
              </a:rPr>
              <a:t>mutu,</a:t>
            </a:r>
            <a:endParaRPr lang="en-US" sz="2800" b="1" dirty="0">
              <a:cs typeface="Times New Roman" pitchFamily="18" charset="0"/>
            </a:endParaRPr>
          </a:p>
          <a:p>
            <a:pPr marL="182551" indent="-176202" algn="just">
              <a:buNone/>
              <a:defRPr/>
            </a:pPr>
            <a:r>
              <a:rPr lang="en-US" sz="2800" b="1" dirty="0">
                <a:cs typeface="Times New Roman" pitchFamily="18" charset="0"/>
              </a:rPr>
              <a:t>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▪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id-ID" sz="2800" b="1" dirty="0">
                <a:cs typeface="Times New Roman" pitchFamily="18" charset="0"/>
              </a:rPr>
              <a:t>meningkatkan mutu, </a:t>
            </a:r>
            <a:endParaRPr lang="en-US" sz="2800" b="1" dirty="0">
              <a:cs typeface="Times New Roman" pitchFamily="18" charset="0"/>
            </a:endParaRPr>
          </a:p>
          <a:p>
            <a:pPr marL="182551" indent="-176202" algn="just">
              <a:buNone/>
              <a:defRPr/>
            </a:pPr>
            <a:r>
              <a:rPr lang="id-ID" sz="2800" b="1" dirty="0">
                <a:cs typeface="Times New Roman" pitchFamily="18" charset="0"/>
              </a:rPr>
              <a:t>	    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▪ </a:t>
            </a:r>
            <a:r>
              <a:rPr lang="id-ID" sz="2800" b="1" dirty="0">
                <a:cs typeface="Times New Roman" pitchFamily="18" charset="0"/>
              </a:rPr>
              <a:t>memberikan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id-ID" sz="2800" b="1" dirty="0">
                <a:cs typeface="Times New Roman" pitchFamily="18" charset="0"/>
              </a:rPr>
              <a:t>jaminan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id-ID" sz="2800" b="1" dirty="0">
                <a:cs typeface="Times New Roman" pitchFamily="18" charset="0"/>
              </a:rPr>
              <a:t>pada stakeholders,</a:t>
            </a:r>
          </a:p>
          <a:p>
            <a:pPr marL="582324" lvl="1" indent="-176202" algn="just">
              <a:defRPr/>
            </a:pPr>
            <a:r>
              <a:rPr lang="id-ID" sz="2400" b="1" dirty="0">
                <a:solidFill>
                  <a:srgbClr val="FF0000"/>
                </a:solidFill>
                <a:cs typeface="Times New Roman" pitchFamily="18" charset="0"/>
              </a:rPr>
              <a:t>Syarat perlu akreditasi!!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182551" indent="-176202" algn="just">
              <a:buNone/>
              <a:defRPr/>
            </a:pPr>
            <a:r>
              <a:rPr lang="en-US" sz="2800" b="1" dirty="0">
                <a:cs typeface="Times New Roman" pitchFamily="18" charset="0"/>
              </a:rPr>
              <a:t>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▪</a:t>
            </a:r>
            <a:r>
              <a:rPr lang="id-ID" sz="2800" b="1" dirty="0">
                <a:cs typeface="Times New Roman" pitchFamily="18" charset="0"/>
              </a:rPr>
              <a:t> standarisasi, </a:t>
            </a:r>
            <a:endParaRPr lang="en-US" sz="2800" b="1" dirty="0">
              <a:cs typeface="Times New Roman" pitchFamily="18" charset="0"/>
            </a:endParaRPr>
          </a:p>
          <a:p>
            <a:pPr marL="182551" indent="-176202">
              <a:buNone/>
              <a:defRPr/>
            </a:pPr>
            <a:r>
              <a:rPr lang="en-US" sz="2800" b="1" dirty="0">
                <a:cs typeface="Times New Roman" pitchFamily="18" charset="0"/>
              </a:rPr>
              <a:t>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▪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id-ID" sz="2800" b="1" dirty="0">
                <a:cs typeface="Times New Roman" pitchFamily="18" charset="0"/>
              </a:rPr>
              <a:t>persaingan nasional dan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id-ID" sz="2800" b="1" dirty="0">
                <a:cs typeface="Times New Roman" pitchFamily="18" charset="0"/>
              </a:rPr>
              <a:t>internasional, </a:t>
            </a:r>
            <a:endParaRPr lang="en-US" sz="2800" b="1" dirty="0">
              <a:cs typeface="Times New Roman" pitchFamily="18" charset="0"/>
            </a:endParaRPr>
          </a:p>
          <a:p>
            <a:pPr marL="182551" indent="-176202">
              <a:buNone/>
              <a:defRPr/>
            </a:pPr>
            <a:r>
              <a:rPr lang="en-US" sz="2800" b="1" dirty="0"/>
              <a:t>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▪</a:t>
            </a:r>
            <a:r>
              <a:rPr lang="id-ID" sz="2800" b="1" dirty="0">
                <a:cs typeface="Times New Roman" pitchFamily="18" charset="0"/>
              </a:rPr>
              <a:t> perpindahan mahasiswa,</a:t>
            </a:r>
            <a:r>
              <a:rPr lang="id-ID" b="1" dirty="0" smtClean="0">
                <a:cs typeface="Times New Roman" pitchFamily="18" charset="0"/>
              </a:rPr>
              <a:t> </a:t>
            </a:r>
            <a:endParaRPr lang="en-US" b="1" dirty="0" smtClean="0">
              <a:cs typeface="Times New Roman" pitchFamily="18" charset="0"/>
            </a:endParaRPr>
          </a:p>
          <a:p>
            <a:pPr marL="182551" indent="-176202">
              <a:buNone/>
              <a:defRPr/>
            </a:pPr>
            <a:r>
              <a:rPr lang="en-US" b="1" dirty="0" smtClean="0">
                <a:cs typeface="Times New Roman" pitchFamily="18" charset="0"/>
              </a:rPr>
              <a:t>  </a:t>
            </a:r>
            <a:endParaRPr lang="en-US" sz="28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540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748712" cy="5729288"/>
          </a:xfrm>
        </p:spPr>
        <p:txBody>
          <a:bodyPr lIns="51206" tIns="25603" rIns="51206" bIns="25603"/>
          <a:lstStyle/>
          <a:p>
            <a:pPr marL="182551" indent="-176202"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b="1" dirty="0">
              <a:cs typeface="Times New Roman" pitchFamily="18" charset="0"/>
            </a:endParaRPr>
          </a:p>
          <a:p>
            <a:pPr marL="182551" indent="-176202">
              <a:buNone/>
              <a:defRPr/>
            </a:pPr>
            <a:r>
              <a:rPr lang="en-US" sz="2800" b="1" dirty="0">
                <a:cs typeface="Times New Roman" pitchFamily="18" charset="0"/>
              </a:rPr>
              <a:t>   </a:t>
            </a:r>
            <a:r>
              <a:rPr lang="en-US" b="1" dirty="0">
                <a:cs typeface="Times New Roman" pitchFamily="18" charset="0"/>
              </a:rPr>
              <a:t>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▪ </a:t>
            </a:r>
            <a:r>
              <a:rPr lang="id-ID" sz="2800" b="1" dirty="0">
                <a:cs typeface="Times New Roman" pitchFamily="18" charset="0"/>
              </a:rPr>
              <a:t>pengakuan lulusan</a:t>
            </a:r>
            <a:r>
              <a:rPr lang="id-ID" sz="2800" b="1" dirty="0"/>
              <a:t> </a:t>
            </a:r>
            <a:endParaRPr lang="en-US" sz="2800" b="1" dirty="0"/>
          </a:p>
          <a:p>
            <a:pPr marL="182551" indent="-176202">
              <a:buNone/>
              <a:defRPr/>
            </a:pPr>
            <a:r>
              <a:rPr lang="en-US" sz="2800" b="1" dirty="0"/>
              <a:t>   </a:t>
            </a:r>
            <a:r>
              <a:rPr lang="en-US" b="1" dirty="0">
                <a:cs typeface="Times New Roman" pitchFamily="18" charset="0"/>
              </a:rPr>
              <a:t>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▪ </a:t>
            </a:r>
            <a:r>
              <a:rPr lang="en-US" sz="2800" b="1" dirty="0" err="1"/>
              <a:t>Memastikan</a:t>
            </a:r>
            <a:r>
              <a:rPr lang="en-US" sz="2800" b="1" dirty="0"/>
              <a:t> </a:t>
            </a:r>
            <a:r>
              <a:rPr lang="en-US" sz="2800" b="1" dirty="0" err="1"/>
              <a:t>seluruh</a:t>
            </a:r>
            <a:r>
              <a:rPr lang="en-US" sz="2800" b="1" dirty="0"/>
              <a:t> </a:t>
            </a:r>
            <a:r>
              <a:rPr lang="en-US" sz="2800" b="1" dirty="0" err="1"/>
              <a:t>kegiatan</a:t>
            </a:r>
            <a:r>
              <a:rPr lang="en-US" sz="2800" b="1" dirty="0"/>
              <a:t> </a:t>
            </a:r>
            <a:r>
              <a:rPr lang="en-US" sz="2800" b="1" dirty="0" err="1"/>
              <a:t>institusi</a:t>
            </a:r>
            <a:r>
              <a:rPr lang="en-US" sz="2800" b="1" dirty="0"/>
              <a:t> </a:t>
            </a:r>
          </a:p>
          <a:p>
            <a:pPr marL="182551" indent="-176202">
              <a:buNone/>
              <a:defRPr/>
            </a:pPr>
            <a:r>
              <a:rPr lang="en-US" sz="2800" b="1" dirty="0"/>
              <a:t>      </a:t>
            </a:r>
            <a:r>
              <a:rPr lang="en-US" sz="2800" b="1" dirty="0" err="1"/>
              <a:t>berjalan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baik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terus</a:t>
            </a:r>
            <a:r>
              <a:rPr lang="en-US" sz="2800" b="1" dirty="0"/>
              <a:t> </a:t>
            </a:r>
            <a:r>
              <a:rPr lang="en-US" sz="2800" b="1" dirty="0" err="1"/>
              <a:t>meningkat</a:t>
            </a:r>
            <a:r>
              <a:rPr lang="en-US" sz="2800" b="1" dirty="0"/>
              <a:t> </a:t>
            </a:r>
          </a:p>
          <a:p>
            <a:pPr marL="182551" indent="-176202">
              <a:buNone/>
              <a:defRPr/>
            </a:pPr>
            <a:r>
              <a:rPr lang="en-US" sz="2800" b="1" dirty="0"/>
              <a:t>      </a:t>
            </a:r>
            <a:r>
              <a:rPr lang="en-US" sz="2800" b="1" dirty="0" err="1"/>
              <a:t>secara</a:t>
            </a:r>
            <a:r>
              <a:rPr lang="en-US" sz="2800" b="1" dirty="0"/>
              <a:t> </a:t>
            </a:r>
            <a:r>
              <a:rPr lang="en-US" sz="2800" b="1" dirty="0" err="1"/>
              <a:t>berkesinambungan</a:t>
            </a:r>
            <a:endParaRPr lang="en-US" sz="2800" b="1" dirty="0"/>
          </a:p>
          <a:p>
            <a:pPr marL="182551" indent="-176202">
              <a:buNone/>
              <a:defRPr/>
            </a:pPr>
            <a:r>
              <a:rPr lang="en-US" sz="2800" b="1" dirty="0"/>
              <a:t>    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▪ </a:t>
            </a:r>
            <a:r>
              <a:rPr lang="en-US" sz="2800" b="1" dirty="0" err="1"/>
              <a:t>Membuktikan</a:t>
            </a:r>
            <a:r>
              <a:rPr lang="en-US" sz="2800" b="1" dirty="0"/>
              <a:t> </a:t>
            </a:r>
            <a:r>
              <a:rPr lang="en-US" sz="2800" b="1" dirty="0" err="1"/>
              <a:t>kepada</a:t>
            </a:r>
            <a:r>
              <a:rPr lang="en-US" sz="2800" b="1" dirty="0"/>
              <a:t> </a:t>
            </a:r>
            <a:r>
              <a:rPr lang="en-US" sz="2800" b="1" dirty="0" err="1"/>
              <a:t>seluruh</a:t>
            </a:r>
            <a:r>
              <a:rPr lang="en-US" sz="2800" b="1" dirty="0"/>
              <a:t> </a:t>
            </a:r>
            <a:r>
              <a:rPr lang="en-US" sz="2800" b="1" i="1" dirty="0"/>
              <a:t>stakeholders </a:t>
            </a:r>
          </a:p>
          <a:p>
            <a:pPr marL="182551" indent="-176202">
              <a:buNone/>
              <a:defRPr/>
            </a:pPr>
            <a:r>
              <a:rPr lang="en-US" sz="2800" b="1" dirty="0"/>
              <a:t>       </a:t>
            </a:r>
            <a:r>
              <a:rPr lang="en-US" sz="2800" b="1" dirty="0" err="1"/>
              <a:t>bahwa</a:t>
            </a:r>
            <a:r>
              <a:rPr lang="en-US" sz="2800" b="1" dirty="0"/>
              <a:t> </a:t>
            </a:r>
            <a:r>
              <a:rPr lang="en-US" sz="2800" b="1" dirty="0" err="1"/>
              <a:t>institusi</a:t>
            </a:r>
            <a:r>
              <a:rPr lang="en-US" sz="2800" b="1" dirty="0"/>
              <a:t> </a:t>
            </a:r>
            <a:r>
              <a:rPr lang="en-US" sz="2800" b="1" dirty="0" err="1"/>
              <a:t>bertanggung</a:t>
            </a:r>
            <a:r>
              <a:rPr lang="en-US" sz="2800" b="1" dirty="0"/>
              <a:t> </a:t>
            </a:r>
            <a:r>
              <a:rPr lang="en-US" sz="2800" b="1" dirty="0" err="1"/>
              <a:t>jawab</a:t>
            </a:r>
            <a:endParaRPr lang="en-US" sz="2800" b="1" dirty="0"/>
          </a:p>
          <a:p>
            <a:pPr marL="182551" indent="-176202">
              <a:buNone/>
              <a:defRPr/>
            </a:pPr>
            <a:r>
              <a:rPr lang="en-US" sz="2800" b="1" dirty="0"/>
              <a:t>       (</a:t>
            </a:r>
            <a:r>
              <a:rPr lang="en-US" sz="2800" b="1" i="1" dirty="0"/>
              <a:t>accountable</a:t>
            </a:r>
            <a:r>
              <a:rPr lang="en-US" sz="2800" b="1" dirty="0"/>
              <a:t>)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mutu</a:t>
            </a:r>
            <a:r>
              <a:rPr lang="en-US" sz="2800" b="1" dirty="0"/>
              <a:t> </a:t>
            </a:r>
            <a:r>
              <a:rPr lang="en-US" sz="2800" b="1" dirty="0" err="1"/>
              <a:t>seluruh</a:t>
            </a:r>
            <a:endParaRPr lang="en-US" sz="2800" b="1" dirty="0"/>
          </a:p>
          <a:p>
            <a:pPr marL="182551" indent="-176202">
              <a:buNone/>
              <a:defRPr/>
            </a:pPr>
            <a:r>
              <a:rPr lang="en-US" sz="2800" b="1" dirty="0"/>
              <a:t>       </a:t>
            </a:r>
            <a:r>
              <a:rPr lang="en-US" sz="2800" b="1" dirty="0" err="1"/>
              <a:t>kegiatannya</a:t>
            </a:r>
            <a:endParaRPr lang="en-US" dirty="0">
              <a:latin typeface="Impact" pitchFamily="34" charset="0"/>
              <a:cs typeface="Times New Roman" pitchFamily="18" charset="0"/>
            </a:endParaRPr>
          </a:p>
          <a:p>
            <a:pPr marL="182551" indent="-176202">
              <a:buNone/>
              <a:defRPr/>
            </a:pPr>
            <a:endParaRPr lang="en-US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273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9144" y="-7620"/>
            <a:ext cx="9162288" cy="1040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81500" y="-7620"/>
            <a:ext cx="4762500" cy="607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2795" y="-20447"/>
            <a:ext cx="9127618" cy="104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881" y="52959"/>
            <a:ext cx="9145643" cy="900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6804" y="1676400"/>
            <a:ext cx="8578596" cy="457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509267" y="666367"/>
            <a:ext cx="4204385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4185"/>
              </a:lnSpc>
              <a:spcBef>
                <a:spcPts val="209"/>
              </a:spcBef>
            </a:pPr>
            <a:r>
              <a:rPr sz="4000" b="1" dirty="0">
                <a:solidFill>
                  <a:srgbClr val="C00000"/>
                </a:solidFill>
                <a:latin typeface="Arial"/>
                <a:cs typeface="Arial"/>
              </a:rPr>
              <a:t>Syarat</a:t>
            </a:r>
            <a:r>
              <a:rPr sz="4000" b="1" spc="-92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C00000"/>
                </a:solidFill>
                <a:latin typeface="Arial"/>
                <a:cs typeface="Arial"/>
              </a:rPr>
              <a:t>Per</a:t>
            </a:r>
            <a:r>
              <a:rPr sz="4000" b="1" spc="9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4000" b="1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4000" b="1" spc="-15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C00000"/>
                </a:solidFill>
                <a:latin typeface="Arial"/>
                <a:cs typeface="Arial"/>
              </a:rPr>
              <a:t>APT</a:t>
            </a:r>
            <a:endParaRPr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5604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9144" y="-7620"/>
            <a:ext cx="9162288" cy="1040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81500" y="-7620"/>
            <a:ext cx="4762500" cy="607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2795" y="-20447"/>
            <a:ext cx="9127618" cy="104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81" y="52959"/>
            <a:ext cx="9145643" cy="900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3820" y="1371600"/>
            <a:ext cx="8991600" cy="514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1734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Arial-Times New Roman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Times New Roman" panose="02020603050405020304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932</TotalTime>
  <Words>3022</Words>
  <Application>Microsoft Office PowerPoint</Application>
  <PresentationFormat>On-screen Show (4:3)</PresentationFormat>
  <Paragraphs>944</Paragraphs>
  <Slides>59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Oriel</vt:lpstr>
      <vt:lpstr> Quality Awareness dan Tantangan bagi Perguruan Tinggi Muhammadiyah </vt:lpstr>
      <vt:lpstr>Tujuan Pendidikan Muhammadiyah</vt:lpstr>
      <vt:lpstr>Tujuan PTM (Pedoman PP no2/ped/1.0/b/2012 psl 3)</vt:lpstr>
      <vt:lpstr>PTM : Mutu, keniscayaan!</vt:lpstr>
      <vt:lpstr>Tujuan SPMI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Siapa bisa  bertahan?</vt:lpstr>
      <vt:lpstr>PTM yang Berdaya Saing</vt:lpstr>
      <vt:lpstr>Ranking PTM di Indonesia  (4ICU - Unirank, 2020)</vt:lpstr>
      <vt:lpstr>PowerPoint Presentation</vt:lpstr>
      <vt:lpstr>PTM yang Berkemajuan</vt:lpstr>
      <vt:lpstr>Indikator Mutu</vt:lpstr>
      <vt:lpstr>Indikator WCU</vt:lpstr>
      <vt:lpstr>Peran PTM: kuantitas</vt:lpstr>
      <vt:lpstr>   Peran PTM: Kualitas  Unggul?  </vt:lpstr>
      <vt:lpstr>Peta AIPT  “A”</vt:lpstr>
      <vt:lpstr>Keharusan mendorong PTM AIPT “A”</vt:lpstr>
      <vt:lpstr>Keharusan mendorong PTM AIPT “A”</vt:lpstr>
      <vt:lpstr>Perkembangan dan  Urgensi Pendampingan AIPT</vt:lpstr>
      <vt:lpstr>Perkembangan dan  Urgensi Pendampingan : Prodi</vt:lpstr>
      <vt:lpstr>Menuju PTM Unggul?</vt:lpstr>
      <vt:lpstr> Menuju PT  dan Prodi Unggul </vt:lpstr>
      <vt:lpstr>Perbaikan Mutu Berkelanjutan: SPMI dan SPME harus menjadi Perhatian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Kebijakan dan target</vt:lpstr>
      <vt:lpstr>Program Mutu dan Akreditasi</vt:lpstr>
      <vt:lpstr>Latihan dan Simulasi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SPMI</dc:title>
  <dc:creator>lenovo B500</dc:creator>
  <cp:lastModifiedBy>REKTOR UWM</cp:lastModifiedBy>
  <cp:revision>97</cp:revision>
  <dcterms:created xsi:type="dcterms:W3CDTF">2016-12-05T11:54:48Z</dcterms:created>
  <dcterms:modified xsi:type="dcterms:W3CDTF">2020-02-20T01:40:26Z</dcterms:modified>
</cp:coreProperties>
</file>