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3"/>
    <p:restoredTop sz="94665"/>
  </p:normalViewPr>
  <p:slideViewPr>
    <p:cSldViewPr>
      <p:cViewPr varScale="1">
        <p:scale>
          <a:sx n="103" d="100"/>
          <a:sy n="103" d="100"/>
        </p:scale>
        <p:origin x="16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89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6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8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4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8270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393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9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6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10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386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50FEA89-3678-4757-92E0-9BA45A07750A}" type="datetimeFigureOut">
              <a:rPr lang="id-ID" smtClean="0"/>
              <a:pPr/>
              <a:t>16/11/23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EF5BBF5-1C06-4C49-838A-C7F347A5F1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70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ack suit with a grey head scarf&#10;&#10;Description automatically generated">
            <a:extLst>
              <a:ext uri="{FF2B5EF4-FFF2-40B4-BE49-F238E27FC236}">
                <a16:creationId xmlns:a16="http://schemas.microsoft.com/office/drawing/2014/main" id="{03D2F94F-3280-8B49-8395-8B392AEFB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60338"/>
            <a:ext cx="2833968" cy="32686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7B992D-2EE5-431A-908A-7E7D956F2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767514-715E-254E-884A-1088D99F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29279"/>
            <a:ext cx="2734043" cy="2734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EA1A6-83C7-854C-A072-A5478D4A8048}"/>
              </a:ext>
            </a:extLst>
          </p:cNvPr>
          <p:cNvSpPr txBox="1"/>
          <p:nvPr/>
        </p:nvSpPr>
        <p:spPr>
          <a:xfrm>
            <a:off x="4589799" y="2858703"/>
            <a:ext cx="3964343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Dr. Sri Rahayu, SE.MM.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Direktur Pascasarjana UMPalembang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Ketua  FORKETAS SUMSEL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Ketua  AKU Sumsel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Wkl. Ketua Forum CSR Kessos Sumsel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Anggota KADIN Sumsel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Vice Prisident IMA Chapter Palembang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Wkl. Ketua MES Sumsel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844824"/>
            <a:ext cx="80648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d-ID" sz="3600">
              <a:latin typeface="Berlin Sans FB" pitchFamily="34" charset="0"/>
            </a:endParaRPr>
          </a:p>
          <a:p>
            <a:pPr>
              <a:spcAft>
                <a:spcPts val="600"/>
              </a:spcAft>
            </a:pPr>
            <a:endParaRPr lang="id-ID" sz="3600">
              <a:latin typeface="Berlin Sans FB" pitchFamily="34" charset="0"/>
            </a:endParaRPr>
          </a:p>
          <a:p>
            <a:pPr>
              <a:spcAft>
                <a:spcPts val="600"/>
              </a:spcAft>
            </a:pPr>
            <a:endParaRPr lang="id-ID" sz="3600">
              <a:latin typeface="Berlin Sans FB" pitchFamily="34" charset="0"/>
            </a:endParaRPr>
          </a:p>
        </p:txBody>
      </p:sp>
      <p:sp>
        <p:nvSpPr>
          <p:cNvPr id="3" name="AutoShape 2" descr="Image result for lambang fakultas ekonomi dan bisnis universitas muhammadiyah palemb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4" descr="Image result for lambang fakultas ekonomi dan bisnis universitas muhammadiyah palemba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054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layer.slideplayer.info/75/1255811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1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950D6-F3E8-8145-AEC2-9B0072801025}"/>
              </a:ext>
            </a:extLst>
          </p:cNvPr>
          <p:cNvSpPr txBox="1"/>
          <p:nvPr/>
        </p:nvSpPr>
        <p:spPr>
          <a:xfrm>
            <a:off x="1314450" y="2542604"/>
            <a:ext cx="6515100" cy="1772793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cap="all" spc="200" baseline="0" dirty="0" err="1">
                <a:solidFill>
                  <a:srgbClr val="262626"/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Terima</a:t>
            </a:r>
            <a:r>
              <a:rPr lang="en-US" sz="4200" kern="1200" cap="all" spc="200" baseline="0" dirty="0">
                <a:solidFill>
                  <a:srgbClr val="262626"/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 Kasih</a:t>
            </a:r>
          </a:p>
        </p:txBody>
      </p:sp>
      <p:sp>
        <p:nvSpPr>
          <p:cNvPr id="2" name="AutoShape 2" descr="Image result for ucapan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059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14096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Berlin Sans FB" pitchFamily="34" charset="0"/>
              </a:rPr>
              <a:t>Pengembangan Desain Kemasan Produk dan Inovasi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6A64B9C-3665-414B-8D09-5303A4FF0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6" t="19760" r="16924" b="67640"/>
          <a:stretch/>
        </p:blipFill>
        <p:spPr>
          <a:xfrm>
            <a:off x="4572000" y="-17220"/>
            <a:ext cx="3600400" cy="637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837AC8-9E6C-E747-96CB-942B18BCD84E}"/>
              </a:ext>
            </a:extLst>
          </p:cNvPr>
          <p:cNvSpPr txBox="1"/>
          <p:nvPr/>
        </p:nvSpPr>
        <p:spPr>
          <a:xfrm>
            <a:off x="971600" y="134076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mic Sans MS" panose="030F0902030302020204" pitchFamily="66" charset="0"/>
              </a:rPr>
              <a:t>Pembekalan</a:t>
            </a:r>
            <a:r>
              <a:rPr lang="en-US" sz="2800" dirty="0">
                <a:latin typeface="Comic Sans MS" panose="030F0902030302020204" pitchFamily="66" charset="0"/>
              </a:rPr>
              <a:t> UMKM Merdeka Batch I </a:t>
            </a:r>
            <a:r>
              <a:rPr lang="en-US" sz="2800" dirty="0" err="1">
                <a:latin typeface="Comic Sans MS" panose="030F0902030302020204" pitchFamily="66" charset="0"/>
              </a:rPr>
              <a:t>Sumsel</a:t>
            </a:r>
            <a:r>
              <a:rPr lang="en-US" sz="2800" dirty="0">
                <a:latin typeface="Comic Sans MS" panose="030F0902030302020204" pitchFamily="66" charset="0"/>
              </a:rPr>
              <a:t> 2023 di </a:t>
            </a:r>
            <a:r>
              <a:rPr lang="en-US" sz="2800" dirty="0" err="1">
                <a:latin typeface="Comic Sans MS" panose="030F0902030302020204" pitchFamily="66" charset="0"/>
              </a:rPr>
              <a:t>Lingkungan</a:t>
            </a:r>
            <a:r>
              <a:rPr lang="en-US" sz="2800" dirty="0">
                <a:latin typeface="Comic Sans MS" panose="030F0902030302020204" pitchFamily="66" charset="0"/>
              </a:rPr>
              <a:t> LLDIKTI Wilayah II</a:t>
            </a: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Palembang, 17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46689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3352" y="467418"/>
            <a:ext cx="5797296" cy="118872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Definisi Kemasan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9546" y="2291262"/>
            <a:ext cx="6584634" cy="28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</a:rPr>
              <a:t>Kemasan adalah desain kreatif yang mengaitkan bentuk, struktur, material, warna, citra, tipografi dan elemen-elemen desain dengan informasi produk agar produk dapat dipasarkan.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500">
              <a:solidFill>
                <a:srgbClr val="404040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</a:rPr>
              <a:t>Fungsi Kemasan :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</a:rPr>
              <a:t>Sebagai wadah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</a:rPr>
              <a:t>Pelindung produk didalamnya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</a:rPr>
              <a:t>Komunikasi antara produsen dan konsumen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</a:rPr>
              <a:t>dan lain-lain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5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2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3608" y="1556792"/>
            <a:ext cx="6820572" cy="361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404040"/>
                </a:solidFill>
              </a:rPr>
              <a:t>Jenis-Jenis</a:t>
            </a:r>
            <a:r>
              <a:rPr lang="en-US" sz="1400" b="1" dirty="0">
                <a:solidFill>
                  <a:srgbClr val="404040"/>
                </a:solidFill>
              </a:rPr>
              <a:t> </a:t>
            </a:r>
            <a:r>
              <a:rPr lang="en-US" sz="1400" b="1" dirty="0" err="1">
                <a:solidFill>
                  <a:srgbClr val="404040"/>
                </a:solidFill>
              </a:rPr>
              <a:t>Kemasan</a:t>
            </a:r>
            <a:endParaRPr lang="en-US" sz="1400" b="1" dirty="0">
              <a:solidFill>
                <a:srgbClr val="404040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404040"/>
                </a:solidFill>
              </a:rPr>
              <a:t>Berdasarkan</a:t>
            </a:r>
            <a:r>
              <a:rPr lang="en-US" sz="1400" b="1" dirty="0">
                <a:solidFill>
                  <a:srgbClr val="404040"/>
                </a:solidFill>
              </a:rPr>
              <a:t> </a:t>
            </a:r>
            <a:r>
              <a:rPr lang="en-US" sz="1400" b="1" dirty="0" err="1">
                <a:solidFill>
                  <a:srgbClr val="404040"/>
                </a:solidFill>
              </a:rPr>
              <a:t>Struktur</a:t>
            </a:r>
            <a:r>
              <a:rPr lang="en-US" sz="1400" b="1" dirty="0">
                <a:solidFill>
                  <a:srgbClr val="404040"/>
                </a:solidFill>
              </a:rPr>
              <a:t> </a:t>
            </a:r>
            <a:r>
              <a:rPr lang="en-US" sz="1400" b="1" dirty="0" err="1">
                <a:solidFill>
                  <a:srgbClr val="404040"/>
                </a:solidFill>
              </a:rPr>
              <a:t>Isinya</a:t>
            </a:r>
            <a:endParaRPr lang="en-US" sz="1400" b="1" dirty="0">
              <a:solidFill>
                <a:srgbClr val="404040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400" dirty="0">
                <a:solidFill>
                  <a:srgbClr val="404040"/>
                </a:solidFill>
              </a:rPr>
              <a:t>     </a:t>
            </a:r>
          </a:p>
          <a:p>
            <a:pPr marL="21478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404040"/>
                </a:solidFill>
              </a:rPr>
              <a:t>Kemasan</a:t>
            </a:r>
            <a:r>
              <a:rPr lang="en-US" sz="1400" b="1" dirty="0">
                <a:solidFill>
                  <a:srgbClr val="404040"/>
                </a:solidFill>
              </a:rPr>
              <a:t> Primer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yaitu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bahan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kemas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langsung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mewadahi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bahan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pangan</a:t>
            </a:r>
            <a:r>
              <a:rPr lang="en-US" sz="1400" dirty="0">
                <a:solidFill>
                  <a:srgbClr val="404040"/>
                </a:solidFill>
              </a:rPr>
              <a:t> (</a:t>
            </a:r>
            <a:r>
              <a:rPr lang="en-US" sz="1400" dirty="0" err="1">
                <a:solidFill>
                  <a:srgbClr val="404040"/>
                </a:solidFill>
              </a:rPr>
              <a:t>kaleng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susu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botol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minuman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dll</a:t>
            </a:r>
            <a:r>
              <a:rPr lang="en-US" sz="1400" dirty="0">
                <a:solidFill>
                  <a:srgbClr val="404040"/>
                </a:solidFill>
              </a:rPr>
              <a:t>).</a:t>
            </a:r>
          </a:p>
          <a:p>
            <a:pPr marL="21478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404040"/>
                </a:solidFill>
              </a:rPr>
              <a:t>Kemasan</a:t>
            </a:r>
            <a:r>
              <a:rPr lang="en-US" sz="1400" b="1" dirty="0">
                <a:solidFill>
                  <a:srgbClr val="404040"/>
                </a:solidFill>
              </a:rPr>
              <a:t> </a:t>
            </a:r>
            <a:r>
              <a:rPr lang="en-US" sz="1400" b="1" dirty="0" err="1">
                <a:solidFill>
                  <a:srgbClr val="404040"/>
                </a:solidFill>
              </a:rPr>
              <a:t>Sekunder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yaitu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kemasan</a:t>
            </a:r>
            <a:r>
              <a:rPr lang="en-US" sz="1400" dirty="0">
                <a:solidFill>
                  <a:srgbClr val="404040"/>
                </a:solidFill>
              </a:rPr>
              <a:t> yang </a:t>
            </a:r>
            <a:r>
              <a:rPr lang="en-US" sz="1400" dirty="0" err="1">
                <a:solidFill>
                  <a:srgbClr val="404040"/>
                </a:solidFill>
              </a:rPr>
              <a:t>fungsi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utamanya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melindungi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kelompok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kemasan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lainnya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seperti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misalnya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kotak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karton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untuk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wadah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kaleng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susu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kotak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kayu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untuk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wadah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buah-buahan</a:t>
            </a:r>
            <a:r>
              <a:rPr lang="en-US" sz="1400" dirty="0">
                <a:solidFill>
                  <a:srgbClr val="404040"/>
                </a:solidFill>
              </a:rPr>
              <a:t> yang </a:t>
            </a:r>
            <a:r>
              <a:rPr lang="en-US" sz="1400" dirty="0" err="1">
                <a:solidFill>
                  <a:srgbClr val="404040"/>
                </a:solidFill>
              </a:rPr>
              <a:t>dibungkus</a:t>
            </a:r>
            <a:r>
              <a:rPr lang="en-US" sz="1400" dirty="0">
                <a:solidFill>
                  <a:srgbClr val="404040"/>
                </a:solidFill>
              </a:rPr>
              <a:t> dan </a:t>
            </a:r>
            <a:r>
              <a:rPr lang="en-US" sz="1400" dirty="0" err="1">
                <a:solidFill>
                  <a:srgbClr val="404040"/>
                </a:solidFill>
              </a:rPr>
              <a:t>sebagainya</a:t>
            </a:r>
            <a:r>
              <a:rPr lang="en-US" sz="1400" dirty="0">
                <a:solidFill>
                  <a:srgbClr val="404040"/>
                </a:solidFill>
              </a:rPr>
              <a:t>.</a:t>
            </a:r>
          </a:p>
          <a:p>
            <a:pPr marL="21478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404040"/>
                </a:solidFill>
              </a:rPr>
              <a:t>Kemasan</a:t>
            </a:r>
            <a:r>
              <a:rPr lang="en-US" sz="1400" b="1" dirty="0">
                <a:solidFill>
                  <a:srgbClr val="404040"/>
                </a:solidFill>
              </a:rPr>
              <a:t> </a:t>
            </a:r>
            <a:r>
              <a:rPr lang="en-US" sz="1400" b="1" dirty="0" err="1">
                <a:solidFill>
                  <a:srgbClr val="404040"/>
                </a:solidFill>
              </a:rPr>
              <a:t>Tersier</a:t>
            </a:r>
            <a:r>
              <a:rPr lang="en-US" sz="1400" b="1" dirty="0">
                <a:solidFill>
                  <a:srgbClr val="404040"/>
                </a:solidFill>
              </a:rPr>
              <a:t> dan </a:t>
            </a:r>
            <a:r>
              <a:rPr lang="en-US" sz="1400" b="1" dirty="0" err="1">
                <a:solidFill>
                  <a:srgbClr val="404040"/>
                </a:solidFill>
              </a:rPr>
              <a:t>Kuarter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yaitu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kemasan</a:t>
            </a:r>
            <a:r>
              <a:rPr lang="en-US" sz="1400" dirty="0">
                <a:solidFill>
                  <a:srgbClr val="404040"/>
                </a:solidFill>
              </a:rPr>
              <a:t> yang </a:t>
            </a:r>
            <a:r>
              <a:rPr lang="en-US" sz="1400" dirty="0" err="1">
                <a:solidFill>
                  <a:srgbClr val="404040"/>
                </a:solidFill>
              </a:rPr>
              <a:t>diperlukan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untuk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menyimpan</a:t>
            </a:r>
            <a:r>
              <a:rPr lang="en-US" sz="1400" dirty="0">
                <a:solidFill>
                  <a:srgbClr val="404040"/>
                </a:solidFill>
              </a:rPr>
              <a:t>, </a:t>
            </a:r>
            <a:r>
              <a:rPr lang="en-US" sz="1400" dirty="0" err="1">
                <a:solidFill>
                  <a:srgbClr val="404040"/>
                </a:solidFill>
              </a:rPr>
              <a:t>pengiriman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atau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identifikasi</a:t>
            </a:r>
            <a:r>
              <a:rPr lang="en-US" sz="1400" dirty="0">
                <a:solidFill>
                  <a:srgbClr val="404040"/>
                </a:solidFill>
              </a:rPr>
              <a:t>. </a:t>
            </a:r>
            <a:r>
              <a:rPr lang="en-US" sz="1400" dirty="0" err="1">
                <a:solidFill>
                  <a:srgbClr val="404040"/>
                </a:solidFill>
              </a:rPr>
              <a:t>Kemasan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tersier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umumnya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digunakan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sebagai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pelindung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selama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pengangkutan</a:t>
            </a:r>
            <a:r>
              <a:rPr lang="en-US" sz="1400" dirty="0">
                <a:solidFill>
                  <a:srgbClr val="404040"/>
                </a:solidFill>
              </a:rPr>
              <a:t>.</a:t>
            </a:r>
          </a:p>
          <a:p>
            <a:pPr marL="21478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462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9546" y="2291262"/>
            <a:ext cx="6584634" cy="2879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</a:rPr>
              <a:t>2. </a:t>
            </a:r>
            <a:r>
              <a:rPr lang="en-US" sz="1600" b="1" dirty="0" err="1">
                <a:solidFill>
                  <a:srgbClr val="404040"/>
                </a:solidFill>
              </a:rPr>
              <a:t>Berdasarkan</a:t>
            </a:r>
            <a:r>
              <a:rPr lang="en-US" sz="1600" b="1" dirty="0">
                <a:solidFill>
                  <a:srgbClr val="404040"/>
                </a:solidFill>
              </a:rPr>
              <a:t> </a:t>
            </a:r>
            <a:r>
              <a:rPr lang="en-US" sz="1600" b="1" dirty="0" err="1">
                <a:solidFill>
                  <a:srgbClr val="404040"/>
                </a:solidFill>
              </a:rPr>
              <a:t>Frekuensi</a:t>
            </a:r>
            <a:r>
              <a:rPr lang="en-US" sz="1600" b="1" dirty="0">
                <a:solidFill>
                  <a:srgbClr val="404040"/>
                </a:solidFill>
              </a:rPr>
              <a:t> </a:t>
            </a:r>
            <a:r>
              <a:rPr lang="en-US" sz="1600" b="1" dirty="0" err="1">
                <a:solidFill>
                  <a:srgbClr val="404040"/>
                </a:solidFill>
              </a:rPr>
              <a:t>Pemakaiannya</a:t>
            </a:r>
            <a:endParaRPr lang="en-US" sz="1600" b="1" dirty="0">
              <a:solidFill>
                <a:srgbClr val="404040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 dirty="0">
              <a:solidFill>
                <a:srgbClr val="404040"/>
              </a:solidFill>
            </a:endParaRPr>
          </a:p>
          <a:p>
            <a:pPr marL="13398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404040"/>
                </a:solidFill>
              </a:rPr>
              <a:t>Kemasan</a:t>
            </a:r>
            <a:r>
              <a:rPr lang="en-US" sz="1600" b="1" dirty="0">
                <a:solidFill>
                  <a:srgbClr val="404040"/>
                </a:solidFill>
              </a:rPr>
              <a:t> </a:t>
            </a:r>
            <a:r>
              <a:rPr lang="en-US" sz="1600" b="1" dirty="0" err="1">
                <a:solidFill>
                  <a:srgbClr val="404040"/>
                </a:solidFill>
              </a:rPr>
              <a:t>sekali</a:t>
            </a:r>
            <a:r>
              <a:rPr lang="en-US" sz="1600" b="1" dirty="0">
                <a:solidFill>
                  <a:srgbClr val="404040"/>
                </a:solidFill>
              </a:rPr>
              <a:t> </a:t>
            </a:r>
            <a:r>
              <a:rPr lang="en-US" sz="1600" b="1" dirty="0" err="1">
                <a:solidFill>
                  <a:srgbClr val="404040"/>
                </a:solidFill>
              </a:rPr>
              <a:t>pakai</a:t>
            </a:r>
            <a:r>
              <a:rPr lang="en-US" sz="1600" b="1" dirty="0">
                <a:solidFill>
                  <a:srgbClr val="404040"/>
                </a:solidFill>
              </a:rPr>
              <a:t> (Disposable)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yaitu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kemasan</a:t>
            </a:r>
            <a:r>
              <a:rPr lang="en-US" sz="1600" dirty="0">
                <a:solidFill>
                  <a:srgbClr val="404040"/>
                </a:solidFill>
              </a:rPr>
              <a:t> yang </a:t>
            </a:r>
            <a:r>
              <a:rPr lang="en-US" sz="1600" dirty="0" err="1">
                <a:solidFill>
                  <a:srgbClr val="404040"/>
                </a:solidFill>
              </a:rPr>
              <a:t>langsung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dibuang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setelah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satu</a:t>
            </a:r>
            <a:r>
              <a:rPr lang="en-US" sz="1600" dirty="0">
                <a:solidFill>
                  <a:srgbClr val="404040"/>
                </a:solidFill>
              </a:rPr>
              <a:t> kali </a:t>
            </a:r>
            <a:r>
              <a:rPr lang="en-US" sz="1600" dirty="0" err="1">
                <a:solidFill>
                  <a:srgbClr val="404040"/>
                </a:solidFill>
              </a:rPr>
              <a:t>pakai</a:t>
            </a:r>
            <a:r>
              <a:rPr lang="en-US" sz="1600" dirty="0">
                <a:solidFill>
                  <a:srgbClr val="404040"/>
                </a:solidFill>
              </a:rPr>
              <a:t>. </a:t>
            </a:r>
            <a:r>
              <a:rPr lang="en-US" sz="1600" dirty="0" err="1">
                <a:solidFill>
                  <a:srgbClr val="404040"/>
                </a:solidFill>
              </a:rPr>
              <a:t>Contohnya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bungkus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plastik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bungkus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permen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bungkus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daun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karton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dus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makanan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kaleng</a:t>
            </a:r>
            <a:r>
              <a:rPr lang="en-US" sz="1600" dirty="0">
                <a:solidFill>
                  <a:srgbClr val="404040"/>
                </a:solidFill>
              </a:rPr>
              <a:t>.</a:t>
            </a:r>
          </a:p>
          <a:p>
            <a:pPr marL="13398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</a:rPr>
              <a:t>  </a:t>
            </a:r>
            <a:r>
              <a:rPr lang="en-US" sz="1600" b="1" dirty="0" err="1">
                <a:solidFill>
                  <a:srgbClr val="404040"/>
                </a:solidFill>
              </a:rPr>
              <a:t>Kemasan</a:t>
            </a:r>
            <a:r>
              <a:rPr lang="en-US" sz="1600" b="1" dirty="0">
                <a:solidFill>
                  <a:srgbClr val="404040"/>
                </a:solidFill>
              </a:rPr>
              <a:t> yang </a:t>
            </a:r>
            <a:r>
              <a:rPr lang="en-US" sz="1600" b="1" dirty="0" err="1">
                <a:solidFill>
                  <a:srgbClr val="404040"/>
                </a:solidFill>
              </a:rPr>
              <a:t>dapat</a:t>
            </a:r>
            <a:r>
              <a:rPr lang="en-US" sz="1600" b="1" dirty="0">
                <a:solidFill>
                  <a:srgbClr val="404040"/>
                </a:solidFill>
              </a:rPr>
              <a:t> </a:t>
            </a:r>
            <a:r>
              <a:rPr lang="en-US" sz="1600" b="1" dirty="0" err="1">
                <a:solidFill>
                  <a:srgbClr val="404040"/>
                </a:solidFill>
              </a:rPr>
              <a:t>dipakai</a:t>
            </a:r>
            <a:r>
              <a:rPr lang="en-US" sz="1600" b="1" dirty="0">
                <a:solidFill>
                  <a:srgbClr val="404040"/>
                </a:solidFill>
              </a:rPr>
              <a:t> </a:t>
            </a:r>
            <a:r>
              <a:rPr lang="en-US" sz="1600" b="1" dirty="0" err="1">
                <a:solidFill>
                  <a:srgbClr val="404040"/>
                </a:solidFill>
              </a:rPr>
              <a:t>berulang</a:t>
            </a:r>
            <a:r>
              <a:rPr lang="en-US" sz="1600" b="1" dirty="0">
                <a:solidFill>
                  <a:srgbClr val="404040"/>
                </a:solidFill>
              </a:rPr>
              <a:t> kali (Multi Trip)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kemasan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jenis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ini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umumnya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tidak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dibuang</a:t>
            </a:r>
            <a:r>
              <a:rPr lang="en-US" sz="1600" dirty="0">
                <a:solidFill>
                  <a:srgbClr val="404040"/>
                </a:solidFill>
              </a:rPr>
              <a:t> oleh </a:t>
            </a:r>
            <a:r>
              <a:rPr lang="en-US" sz="1600" dirty="0" err="1">
                <a:solidFill>
                  <a:srgbClr val="404040"/>
                </a:solidFill>
              </a:rPr>
              <a:t>konsumen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akan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tetapi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dikembalikan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lagi</a:t>
            </a:r>
            <a:r>
              <a:rPr lang="en-US" sz="1600" dirty="0">
                <a:solidFill>
                  <a:srgbClr val="404040"/>
                </a:solidFill>
              </a:rPr>
              <a:t> pada </a:t>
            </a:r>
            <a:r>
              <a:rPr lang="en-US" sz="1600" dirty="0" err="1">
                <a:solidFill>
                  <a:srgbClr val="404040"/>
                </a:solidFill>
              </a:rPr>
              <a:t>agen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penjual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untuk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kemudian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dimanfaatkan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ulang</a:t>
            </a:r>
            <a:r>
              <a:rPr lang="en-US" sz="1600" dirty="0">
                <a:solidFill>
                  <a:srgbClr val="404040"/>
                </a:solidFill>
              </a:rPr>
              <a:t> oleh </a:t>
            </a:r>
            <a:r>
              <a:rPr lang="en-US" sz="1600" dirty="0" err="1">
                <a:solidFill>
                  <a:srgbClr val="404040"/>
                </a:solidFill>
              </a:rPr>
              <a:t>pabrik</a:t>
            </a:r>
            <a:r>
              <a:rPr lang="en-US" sz="1600" dirty="0">
                <a:solidFill>
                  <a:srgbClr val="404040"/>
                </a:solidFill>
              </a:rPr>
              <a:t>. </a:t>
            </a:r>
            <a:r>
              <a:rPr lang="en-US" sz="1600" dirty="0" err="1">
                <a:solidFill>
                  <a:srgbClr val="404040"/>
                </a:solidFill>
              </a:rPr>
              <a:t>Contohnya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botol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minuman</a:t>
            </a:r>
            <a:r>
              <a:rPr lang="en-US" sz="1600" dirty="0">
                <a:solidFill>
                  <a:srgbClr val="404040"/>
                </a:solidFill>
              </a:rPr>
              <a:t> dan </a:t>
            </a:r>
            <a:r>
              <a:rPr lang="en-US" sz="1600" dirty="0" err="1">
                <a:solidFill>
                  <a:srgbClr val="404040"/>
                </a:solidFill>
              </a:rPr>
              <a:t>botol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kecap</a:t>
            </a:r>
            <a:r>
              <a:rPr lang="en-US" sz="1600" dirty="0">
                <a:solidFill>
                  <a:srgbClr val="404040"/>
                </a:solidFill>
              </a:rPr>
              <a:t>.</a:t>
            </a:r>
          </a:p>
          <a:p>
            <a:pPr marL="13398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404040"/>
                </a:solidFill>
              </a:rPr>
              <a:t>Kemasan</a:t>
            </a:r>
            <a:r>
              <a:rPr lang="en-US" sz="1600" b="1" dirty="0">
                <a:solidFill>
                  <a:srgbClr val="404040"/>
                </a:solidFill>
              </a:rPr>
              <a:t> yang </a:t>
            </a:r>
            <a:r>
              <a:rPr lang="en-US" sz="1600" b="1" dirty="0" err="1">
                <a:solidFill>
                  <a:srgbClr val="404040"/>
                </a:solidFill>
              </a:rPr>
              <a:t>tidak</a:t>
            </a:r>
            <a:r>
              <a:rPr lang="en-US" sz="1600" b="1" dirty="0">
                <a:solidFill>
                  <a:srgbClr val="404040"/>
                </a:solidFill>
              </a:rPr>
              <a:t> </a:t>
            </a:r>
            <a:r>
              <a:rPr lang="en-US" sz="1600" b="1" dirty="0" err="1">
                <a:solidFill>
                  <a:srgbClr val="404040"/>
                </a:solidFill>
              </a:rPr>
              <a:t>dibuang</a:t>
            </a:r>
            <a:r>
              <a:rPr lang="en-US" sz="1600" b="1" dirty="0">
                <a:solidFill>
                  <a:srgbClr val="404040"/>
                </a:solidFill>
              </a:rPr>
              <a:t> (Semi Disposable)</a:t>
            </a:r>
            <a:r>
              <a:rPr lang="en-US" sz="1600" dirty="0">
                <a:solidFill>
                  <a:srgbClr val="404040"/>
                </a:solidFill>
              </a:rPr>
              <a:t>. </a:t>
            </a:r>
            <a:r>
              <a:rPr lang="en-US" sz="1600" dirty="0" err="1">
                <a:solidFill>
                  <a:srgbClr val="404040"/>
                </a:solidFill>
              </a:rPr>
              <a:t>Kemasan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ini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biasanya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digunakan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untuk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kepentingan</a:t>
            </a:r>
            <a:r>
              <a:rPr lang="en-US" sz="1600" dirty="0">
                <a:solidFill>
                  <a:srgbClr val="404040"/>
                </a:solidFill>
              </a:rPr>
              <a:t> lain di </a:t>
            </a:r>
            <a:r>
              <a:rPr lang="en-US" sz="1600" dirty="0" err="1">
                <a:solidFill>
                  <a:srgbClr val="404040"/>
                </a:solidFill>
              </a:rPr>
              <a:t>rumah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konsumen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setelah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dipakai</a:t>
            </a:r>
            <a:r>
              <a:rPr lang="en-US" sz="1600" dirty="0">
                <a:solidFill>
                  <a:srgbClr val="404040"/>
                </a:solidFill>
              </a:rPr>
              <a:t>. </a:t>
            </a:r>
            <a:r>
              <a:rPr lang="en-US" sz="1600" dirty="0" err="1">
                <a:solidFill>
                  <a:srgbClr val="404040"/>
                </a:solidFill>
              </a:rPr>
              <a:t>Contohnya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kaleng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biskuit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kaleng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susu</a:t>
            </a:r>
            <a:r>
              <a:rPr lang="en-US" sz="1600" dirty="0">
                <a:solidFill>
                  <a:srgbClr val="404040"/>
                </a:solidFill>
              </a:rPr>
              <a:t> dan </a:t>
            </a:r>
            <a:r>
              <a:rPr lang="en-US" sz="1600" dirty="0" err="1">
                <a:solidFill>
                  <a:srgbClr val="404040"/>
                </a:solidFill>
              </a:rPr>
              <a:t>berbagai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jenis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botol</a:t>
            </a:r>
            <a:r>
              <a:rPr lang="en-US" sz="1600" dirty="0">
                <a:solidFill>
                  <a:srgbClr val="404040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04040"/>
              </a:solidFill>
              <a:effectLst/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300" b="1" dirty="0"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335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9546" y="2291262"/>
            <a:ext cx="6584634" cy="2879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700" b="1" dirty="0">
                <a:solidFill>
                  <a:srgbClr val="404040"/>
                </a:solidFill>
              </a:rPr>
              <a:t>3</a:t>
            </a:r>
            <a:r>
              <a:rPr lang="en-US" sz="2000" b="1" dirty="0">
                <a:solidFill>
                  <a:srgbClr val="404040"/>
                </a:solidFill>
              </a:rPr>
              <a:t>. </a:t>
            </a:r>
            <a:r>
              <a:rPr lang="en-US" sz="2000" b="1" dirty="0" err="1">
                <a:solidFill>
                  <a:srgbClr val="404040"/>
                </a:solidFill>
              </a:rPr>
              <a:t>Berdasarkan</a:t>
            </a:r>
            <a:r>
              <a:rPr lang="en-US" sz="2000" b="1" dirty="0">
                <a:solidFill>
                  <a:srgbClr val="404040"/>
                </a:solidFill>
              </a:rPr>
              <a:t> Tingkat </a:t>
            </a:r>
            <a:r>
              <a:rPr lang="en-US" sz="2000" b="1" dirty="0" err="1">
                <a:solidFill>
                  <a:srgbClr val="404040"/>
                </a:solidFill>
              </a:rPr>
              <a:t>Kesiapan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Pakainya</a:t>
            </a:r>
            <a:endParaRPr lang="en-US" sz="2000" b="1" dirty="0">
              <a:solidFill>
                <a:srgbClr val="404040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404040"/>
                </a:solidFill>
                <a:effectLst/>
              </a:rPr>
              <a:t>   </a:t>
            </a:r>
          </a:p>
          <a:p>
            <a:pPr marL="2667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Kemasan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siap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pakai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yaitu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bahan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kemas</a:t>
            </a:r>
            <a:r>
              <a:rPr lang="en-US" sz="2000" dirty="0">
                <a:solidFill>
                  <a:srgbClr val="404040"/>
                </a:solidFill>
              </a:rPr>
              <a:t> yang </a:t>
            </a:r>
            <a:r>
              <a:rPr lang="en-US" sz="2000" dirty="0" err="1">
                <a:solidFill>
                  <a:srgbClr val="404040"/>
                </a:solidFill>
              </a:rPr>
              <a:t>siap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untuk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diisi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dengan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bentuk</a:t>
            </a:r>
            <a:r>
              <a:rPr lang="en-US" sz="2000" dirty="0">
                <a:solidFill>
                  <a:srgbClr val="404040"/>
                </a:solidFill>
              </a:rPr>
              <a:t> yang </a:t>
            </a:r>
            <a:r>
              <a:rPr lang="en-US" sz="2000" dirty="0" err="1">
                <a:solidFill>
                  <a:srgbClr val="404040"/>
                </a:solidFill>
              </a:rPr>
              <a:t>telah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sempurna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sejak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keluar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dari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pabrik</a:t>
            </a:r>
            <a:r>
              <a:rPr lang="en-US" sz="2000" dirty="0">
                <a:solidFill>
                  <a:srgbClr val="404040"/>
                </a:solidFill>
              </a:rPr>
              <a:t>. </a:t>
            </a:r>
            <a:r>
              <a:rPr lang="en-US" sz="2000" dirty="0" err="1">
                <a:solidFill>
                  <a:srgbClr val="404040"/>
                </a:solidFill>
              </a:rPr>
              <a:t>Contohnya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adalah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wadah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botol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wadah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kaleng</a:t>
            </a:r>
            <a:r>
              <a:rPr lang="en-US" sz="2000" dirty="0">
                <a:solidFill>
                  <a:srgbClr val="404040"/>
                </a:solidFill>
              </a:rPr>
              <a:t>, dan </a:t>
            </a:r>
            <a:r>
              <a:rPr lang="en-US" sz="2000" dirty="0" err="1">
                <a:solidFill>
                  <a:srgbClr val="404040"/>
                </a:solidFill>
              </a:rPr>
              <a:t>sebagainya</a:t>
            </a:r>
            <a:r>
              <a:rPr lang="en-US" sz="2000" dirty="0">
                <a:solidFill>
                  <a:srgbClr val="404040"/>
                </a:solidFill>
              </a:rPr>
              <a:t>.</a:t>
            </a:r>
          </a:p>
          <a:p>
            <a:pPr marL="2667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04040"/>
              </a:solidFill>
            </a:endParaRPr>
          </a:p>
          <a:p>
            <a:pPr marL="2667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404040"/>
                </a:solidFill>
              </a:rPr>
              <a:t>Kemasan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siap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dirakit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yaitu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kemasan</a:t>
            </a:r>
            <a:r>
              <a:rPr lang="en-US" sz="2000" dirty="0">
                <a:solidFill>
                  <a:srgbClr val="404040"/>
                </a:solidFill>
              </a:rPr>
              <a:t> yang </a:t>
            </a:r>
            <a:r>
              <a:rPr lang="en-US" sz="2000" dirty="0" err="1">
                <a:solidFill>
                  <a:srgbClr val="404040"/>
                </a:solidFill>
              </a:rPr>
              <a:t>masih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memerlukan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tahap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perakitan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sebelum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pengisian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misalnya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kaleng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dalam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bentuk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lempengan</a:t>
            </a:r>
            <a:r>
              <a:rPr lang="en-US" sz="2000" dirty="0">
                <a:solidFill>
                  <a:srgbClr val="404040"/>
                </a:solidFill>
              </a:rPr>
              <a:t> dan </a:t>
            </a:r>
            <a:r>
              <a:rPr lang="en-US" sz="2000" dirty="0" err="1">
                <a:solidFill>
                  <a:srgbClr val="404040"/>
                </a:solidFill>
              </a:rPr>
              <a:t>silinder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fleksibel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wadah</a:t>
            </a:r>
            <a:r>
              <a:rPr lang="en-US" sz="2000" dirty="0">
                <a:solidFill>
                  <a:srgbClr val="404040"/>
                </a:solidFill>
              </a:rPr>
              <a:t> yang </a:t>
            </a:r>
            <a:r>
              <a:rPr lang="en-US" sz="2000" dirty="0" err="1">
                <a:solidFill>
                  <a:srgbClr val="404040"/>
                </a:solidFill>
              </a:rPr>
              <a:t>terbuat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dari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kertas</a:t>
            </a:r>
            <a:r>
              <a:rPr lang="en-US" sz="2000" dirty="0">
                <a:solidFill>
                  <a:srgbClr val="404040"/>
                </a:solidFill>
              </a:rPr>
              <a:t>, foil </a:t>
            </a:r>
            <a:r>
              <a:rPr lang="en-US" sz="2000" dirty="0" err="1">
                <a:solidFill>
                  <a:srgbClr val="404040"/>
                </a:solidFill>
              </a:rPr>
              <a:t>atau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plastik</a:t>
            </a:r>
            <a:r>
              <a:rPr lang="en-US" sz="2000" dirty="0">
                <a:solidFill>
                  <a:srgbClr val="404040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96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2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er.slideplayer.info/75/12558112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7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info/75/12558112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713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Apple Chancery</vt:lpstr>
      <vt:lpstr>Arial</vt:lpstr>
      <vt:lpstr>Berlin Sans FB</vt:lpstr>
      <vt:lpstr>Comic Sans MS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 Rahayu</dc:creator>
  <cp:lastModifiedBy>Sri Rahayu</cp:lastModifiedBy>
  <cp:revision>1</cp:revision>
  <dcterms:created xsi:type="dcterms:W3CDTF">2023-11-16T01:52:53Z</dcterms:created>
  <dcterms:modified xsi:type="dcterms:W3CDTF">2023-11-16T01:53:20Z</dcterms:modified>
</cp:coreProperties>
</file>